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57" r:id="rId3"/>
    <p:sldId id="258" r:id="rId4"/>
    <p:sldId id="259" r:id="rId5"/>
    <p:sldId id="260" r:id="rId6"/>
    <p:sldId id="261" r:id="rId7"/>
    <p:sldId id="276" r:id="rId8"/>
    <p:sldId id="265" r:id="rId9"/>
    <p:sldId id="262" r:id="rId10"/>
    <p:sldId id="277" r:id="rId11"/>
    <p:sldId id="264" r:id="rId12"/>
    <p:sldId id="266" r:id="rId13"/>
    <p:sldId id="267" r:id="rId14"/>
    <p:sldId id="268" r:id="rId15"/>
    <p:sldId id="270" r:id="rId16"/>
    <p:sldId id="271" r:id="rId17"/>
    <p:sldId id="272" r:id="rId18"/>
    <p:sldId id="273" r:id="rId19"/>
    <p:sldId id="269" r:id="rId20"/>
    <p:sldId id="274" r:id="rId21"/>
    <p:sldId id="275" r:id="rId22"/>
  </p:sldIdLst>
  <p:sldSz cx="12192000" cy="6858000"/>
  <p:notesSz cx="6858000" cy="9144000"/>
  <p:defaultTextStyle>
    <a:defPPr>
      <a:defRPr lang="he-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101"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he-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l">
              <a:defRPr sz="1200"/>
            </a:lvl1pPr>
          </a:lstStyle>
          <a:p>
            <a:fld id="{719123EF-7F42-426E-8C39-AFE37F38A06B}" type="datetimeFigureOut">
              <a:rPr lang="he-IL" smtClean="0"/>
              <a:t>ט'/אלול/תשפ"ד</a:t>
            </a:fld>
            <a:endParaRPr lang="he-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e-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r">
              <a:defRPr sz="1200"/>
            </a:lvl1pPr>
          </a:lstStyle>
          <a:p>
            <a:endParaRPr lang="he-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l">
              <a:defRPr sz="1200"/>
            </a:lvl1pPr>
          </a:lstStyle>
          <a:p>
            <a:fld id="{F3810993-5F03-417D-906B-14867DD43752}" type="slidenum">
              <a:rPr lang="he-IL" smtClean="0"/>
              <a:t>‹#›</a:t>
            </a:fld>
            <a:endParaRPr lang="he-IL"/>
          </a:p>
        </p:txBody>
      </p:sp>
    </p:spTree>
    <p:extLst>
      <p:ext uri="{BB962C8B-B14F-4D97-AF65-F5344CB8AC3E}">
        <p14:creationId xmlns:p14="http://schemas.microsoft.com/office/powerpoint/2010/main" val="3691739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e-IL" dirty="0"/>
          </a:p>
        </p:txBody>
      </p:sp>
      <p:sp>
        <p:nvSpPr>
          <p:cNvPr id="4" name="Slide Number Placeholder 3"/>
          <p:cNvSpPr>
            <a:spLocks noGrp="1"/>
          </p:cNvSpPr>
          <p:nvPr>
            <p:ph type="sldNum" sz="quarter" idx="5"/>
          </p:nvPr>
        </p:nvSpPr>
        <p:spPr/>
        <p:txBody>
          <a:bodyPr/>
          <a:lstStyle/>
          <a:p>
            <a:fld id="{F3810993-5F03-417D-906B-14867DD43752}" type="slidenum">
              <a:rPr lang="he-IL" smtClean="0"/>
              <a:t>2</a:t>
            </a:fld>
            <a:endParaRPr lang="he-IL"/>
          </a:p>
        </p:txBody>
      </p:sp>
    </p:spTree>
    <p:extLst>
      <p:ext uri="{BB962C8B-B14F-4D97-AF65-F5344CB8AC3E}">
        <p14:creationId xmlns:p14="http://schemas.microsoft.com/office/powerpoint/2010/main" val="17535127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81B9D-FD2D-4A8D-C865-FC6285A4BB0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he-IL"/>
          </a:p>
        </p:txBody>
      </p:sp>
      <p:sp>
        <p:nvSpPr>
          <p:cNvPr id="3" name="Subtitle 2">
            <a:extLst>
              <a:ext uri="{FF2B5EF4-FFF2-40B4-BE49-F238E27FC236}">
                <a16:creationId xmlns:a16="http://schemas.microsoft.com/office/drawing/2014/main" id="{0B56B5B2-05E1-9203-30A7-8537B30623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he-IL"/>
          </a:p>
        </p:txBody>
      </p:sp>
      <p:sp>
        <p:nvSpPr>
          <p:cNvPr id="4" name="Date Placeholder 3">
            <a:extLst>
              <a:ext uri="{FF2B5EF4-FFF2-40B4-BE49-F238E27FC236}">
                <a16:creationId xmlns:a16="http://schemas.microsoft.com/office/drawing/2014/main" id="{FA363F40-044E-575C-580F-0EDC396246F7}"/>
              </a:ext>
            </a:extLst>
          </p:cNvPr>
          <p:cNvSpPr>
            <a:spLocks noGrp="1"/>
          </p:cNvSpPr>
          <p:nvPr>
            <p:ph type="dt" sz="half" idx="10"/>
          </p:nvPr>
        </p:nvSpPr>
        <p:spPr/>
        <p:txBody>
          <a:bodyPr/>
          <a:lstStyle/>
          <a:p>
            <a:fld id="{804C7156-DE76-4E89-9459-F3D9CFED8103}" type="datetimeFigureOut">
              <a:rPr lang="he-IL" smtClean="0"/>
              <a:t>ט'/אלול/תשפ"ד</a:t>
            </a:fld>
            <a:endParaRPr lang="he-IL"/>
          </a:p>
        </p:txBody>
      </p:sp>
      <p:sp>
        <p:nvSpPr>
          <p:cNvPr id="5" name="Footer Placeholder 4">
            <a:extLst>
              <a:ext uri="{FF2B5EF4-FFF2-40B4-BE49-F238E27FC236}">
                <a16:creationId xmlns:a16="http://schemas.microsoft.com/office/drawing/2014/main" id="{9F8BC0E7-F573-3EA3-68BB-A0F74D0037C7}"/>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C97FBA83-A3C6-ADB2-718F-06B39E593C2E}"/>
              </a:ext>
            </a:extLst>
          </p:cNvPr>
          <p:cNvSpPr>
            <a:spLocks noGrp="1"/>
          </p:cNvSpPr>
          <p:nvPr>
            <p:ph type="sldNum" sz="quarter" idx="12"/>
          </p:nvPr>
        </p:nvSpPr>
        <p:spPr/>
        <p:txBody>
          <a:bodyPr/>
          <a:lstStyle/>
          <a:p>
            <a:fld id="{44EF788B-C204-4C49-AF89-827F0EADC66F}" type="slidenum">
              <a:rPr lang="he-IL" smtClean="0"/>
              <a:t>‹#›</a:t>
            </a:fld>
            <a:endParaRPr lang="he-IL"/>
          </a:p>
        </p:txBody>
      </p:sp>
    </p:spTree>
    <p:extLst>
      <p:ext uri="{BB962C8B-B14F-4D97-AF65-F5344CB8AC3E}">
        <p14:creationId xmlns:p14="http://schemas.microsoft.com/office/powerpoint/2010/main" val="12599949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49826-3A07-DE49-F2E6-EB2974FCF527}"/>
              </a:ext>
            </a:extLst>
          </p:cNvPr>
          <p:cNvSpPr>
            <a:spLocks noGrp="1"/>
          </p:cNvSpPr>
          <p:nvPr>
            <p:ph type="title"/>
          </p:nvPr>
        </p:nvSpPr>
        <p:spPr/>
        <p:txBody>
          <a:bodyPr/>
          <a:lstStyle/>
          <a:p>
            <a:r>
              <a:rPr lang="en-US"/>
              <a:t>Click to edit Master title style</a:t>
            </a:r>
            <a:endParaRPr lang="he-IL"/>
          </a:p>
        </p:txBody>
      </p:sp>
      <p:sp>
        <p:nvSpPr>
          <p:cNvPr id="3" name="Vertical Text Placeholder 2">
            <a:extLst>
              <a:ext uri="{FF2B5EF4-FFF2-40B4-BE49-F238E27FC236}">
                <a16:creationId xmlns:a16="http://schemas.microsoft.com/office/drawing/2014/main" id="{6F369CD9-5FEF-74DF-62E3-DD1D285A01F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a:extLst>
              <a:ext uri="{FF2B5EF4-FFF2-40B4-BE49-F238E27FC236}">
                <a16:creationId xmlns:a16="http://schemas.microsoft.com/office/drawing/2014/main" id="{0E8E0330-3C84-D793-6CF5-AA6F8B960558}"/>
              </a:ext>
            </a:extLst>
          </p:cNvPr>
          <p:cNvSpPr>
            <a:spLocks noGrp="1"/>
          </p:cNvSpPr>
          <p:nvPr>
            <p:ph type="dt" sz="half" idx="10"/>
          </p:nvPr>
        </p:nvSpPr>
        <p:spPr/>
        <p:txBody>
          <a:bodyPr/>
          <a:lstStyle/>
          <a:p>
            <a:fld id="{804C7156-DE76-4E89-9459-F3D9CFED8103}" type="datetimeFigureOut">
              <a:rPr lang="he-IL" smtClean="0"/>
              <a:t>ט'/אלול/תשפ"ד</a:t>
            </a:fld>
            <a:endParaRPr lang="he-IL"/>
          </a:p>
        </p:txBody>
      </p:sp>
      <p:sp>
        <p:nvSpPr>
          <p:cNvPr id="5" name="Footer Placeholder 4">
            <a:extLst>
              <a:ext uri="{FF2B5EF4-FFF2-40B4-BE49-F238E27FC236}">
                <a16:creationId xmlns:a16="http://schemas.microsoft.com/office/drawing/2014/main" id="{09ADFF48-A482-F2E1-5B53-801FBBC0F8C0}"/>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2340BAE1-FEE2-965F-4399-5847CEB085D6}"/>
              </a:ext>
            </a:extLst>
          </p:cNvPr>
          <p:cNvSpPr>
            <a:spLocks noGrp="1"/>
          </p:cNvSpPr>
          <p:nvPr>
            <p:ph type="sldNum" sz="quarter" idx="12"/>
          </p:nvPr>
        </p:nvSpPr>
        <p:spPr/>
        <p:txBody>
          <a:bodyPr/>
          <a:lstStyle/>
          <a:p>
            <a:fld id="{44EF788B-C204-4C49-AF89-827F0EADC66F}" type="slidenum">
              <a:rPr lang="he-IL" smtClean="0"/>
              <a:t>‹#›</a:t>
            </a:fld>
            <a:endParaRPr lang="he-IL"/>
          </a:p>
        </p:txBody>
      </p:sp>
    </p:spTree>
    <p:extLst>
      <p:ext uri="{BB962C8B-B14F-4D97-AF65-F5344CB8AC3E}">
        <p14:creationId xmlns:p14="http://schemas.microsoft.com/office/powerpoint/2010/main" val="1619839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E46DF42-C33F-0559-8260-DC682296057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he-IL"/>
          </a:p>
        </p:txBody>
      </p:sp>
      <p:sp>
        <p:nvSpPr>
          <p:cNvPr id="3" name="Vertical Text Placeholder 2">
            <a:extLst>
              <a:ext uri="{FF2B5EF4-FFF2-40B4-BE49-F238E27FC236}">
                <a16:creationId xmlns:a16="http://schemas.microsoft.com/office/drawing/2014/main" id="{1DC2025F-7F4B-3AF1-BBAD-B913C5604A2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a:extLst>
              <a:ext uri="{FF2B5EF4-FFF2-40B4-BE49-F238E27FC236}">
                <a16:creationId xmlns:a16="http://schemas.microsoft.com/office/drawing/2014/main" id="{06CCF9B1-B364-0EF2-4227-A7BF1A82788C}"/>
              </a:ext>
            </a:extLst>
          </p:cNvPr>
          <p:cNvSpPr>
            <a:spLocks noGrp="1"/>
          </p:cNvSpPr>
          <p:nvPr>
            <p:ph type="dt" sz="half" idx="10"/>
          </p:nvPr>
        </p:nvSpPr>
        <p:spPr/>
        <p:txBody>
          <a:bodyPr/>
          <a:lstStyle/>
          <a:p>
            <a:fld id="{804C7156-DE76-4E89-9459-F3D9CFED8103}" type="datetimeFigureOut">
              <a:rPr lang="he-IL" smtClean="0"/>
              <a:t>ט'/אלול/תשפ"ד</a:t>
            </a:fld>
            <a:endParaRPr lang="he-IL"/>
          </a:p>
        </p:txBody>
      </p:sp>
      <p:sp>
        <p:nvSpPr>
          <p:cNvPr id="5" name="Footer Placeholder 4">
            <a:extLst>
              <a:ext uri="{FF2B5EF4-FFF2-40B4-BE49-F238E27FC236}">
                <a16:creationId xmlns:a16="http://schemas.microsoft.com/office/drawing/2014/main" id="{A6724BF7-7775-9599-400F-E98C6DBA76DC}"/>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C990406C-EB83-1C1E-46B2-7D5A129B5F7A}"/>
              </a:ext>
            </a:extLst>
          </p:cNvPr>
          <p:cNvSpPr>
            <a:spLocks noGrp="1"/>
          </p:cNvSpPr>
          <p:nvPr>
            <p:ph type="sldNum" sz="quarter" idx="12"/>
          </p:nvPr>
        </p:nvSpPr>
        <p:spPr/>
        <p:txBody>
          <a:bodyPr/>
          <a:lstStyle/>
          <a:p>
            <a:fld id="{44EF788B-C204-4C49-AF89-827F0EADC66F}" type="slidenum">
              <a:rPr lang="he-IL" smtClean="0"/>
              <a:t>‹#›</a:t>
            </a:fld>
            <a:endParaRPr lang="he-IL"/>
          </a:p>
        </p:txBody>
      </p:sp>
    </p:spTree>
    <p:extLst>
      <p:ext uri="{BB962C8B-B14F-4D97-AF65-F5344CB8AC3E}">
        <p14:creationId xmlns:p14="http://schemas.microsoft.com/office/powerpoint/2010/main" val="22281932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CDF934-0F82-872B-8FEA-635C510AC72C}"/>
              </a:ext>
            </a:extLst>
          </p:cNvPr>
          <p:cNvSpPr>
            <a:spLocks noGrp="1"/>
          </p:cNvSpPr>
          <p:nvPr>
            <p:ph type="title"/>
          </p:nvPr>
        </p:nvSpPr>
        <p:spPr/>
        <p:txBody>
          <a:bodyPr/>
          <a:lstStyle/>
          <a:p>
            <a:r>
              <a:rPr lang="en-US"/>
              <a:t>Click to edit Master title style</a:t>
            </a:r>
            <a:endParaRPr lang="he-IL"/>
          </a:p>
        </p:txBody>
      </p:sp>
      <p:sp>
        <p:nvSpPr>
          <p:cNvPr id="3" name="Content Placeholder 2">
            <a:extLst>
              <a:ext uri="{FF2B5EF4-FFF2-40B4-BE49-F238E27FC236}">
                <a16:creationId xmlns:a16="http://schemas.microsoft.com/office/drawing/2014/main" id="{5849D191-6AE4-3711-0E5F-D25CC8C0316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a:extLst>
              <a:ext uri="{FF2B5EF4-FFF2-40B4-BE49-F238E27FC236}">
                <a16:creationId xmlns:a16="http://schemas.microsoft.com/office/drawing/2014/main" id="{4C84CBD5-7C31-C65A-B2D7-E64490BB3545}"/>
              </a:ext>
            </a:extLst>
          </p:cNvPr>
          <p:cNvSpPr>
            <a:spLocks noGrp="1"/>
          </p:cNvSpPr>
          <p:nvPr>
            <p:ph type="dt" sz="half" idx="10"/>
          </p:nvPr>
        </p:nvSpPr>
        <p:spPr/>
        <p:txBody>
          <a:bodyPr/>
          <a:lstStyle/>
          <a:p>
            <a:fld id="{804C7156-DE76-4E89-9459-F3D9CFED8103}" type="datetimeFigureOut">
              <a:rPr lang="he-IL" smtClean="0"/>
              <a:t>ט'/אלול/תשפ"ד</a:t>
            </a:fld>
            <a:endParaRPr lang="he-IL"/>
          </a:p>
        </p:txBody>
      </p:sp>
      <p:sp>
        <p:nvSpPr>
          <p:cNvPr id="5" name="Footer Placeholder 4">
            <a:extLst>
              <a:ext uri="{FF2B5EF4-FFF2-40B4-BE49-F238E27FC236}">
                <a16:creationId xmlns:a16="http://schemas.microsoft.com/office/drawing/2014/main" id="{E4684CC7-F2E5-B1DA-AD6D-88CF095C8635}"/>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CEAD2719-97F5-7FB7-C837-461D61DB508B}"/>
              </a:ext>
            </a:extLst>
          </p:cNvPr>
          <p:cNvSpPr>
            <a:spLocks noGrp="1"/>
          </p:cNvSpPr>
          <p:nvPr>
            <p:ph type="sldNum" sz="quarter" idx="12"/>
          </p:nvPr>
        </p:nvSpPr>
        <p:spPr/>
        <p:txBody>
          <a:bodyPr/>
          <a:lstStyle/>
          <a:p>
            <a:fld id="{44EF788B-C204-4C49-AF89-827F0EADC66F}" type="slidenum">
              <a:rPr lang="he-IL" smtClean="0"/>
              <a:t>‹#›</a:t>
            </a:fld>
            <a:endParaRPr lang="he-IL"/>
          </a:p>
        </p:txBody>
      </p:sp>
    </p:spTree>
    <p:extLst>
      <p:ext uri="{BB962C8B-B14F-4D97-AF65-F5344CB8AC3E}">
        <p14:creationId xmlns:p14="http://schemas.microsoft.com/office/powerpoint/2010/main" val="5411670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B654D-CC5E-97CE-3001-A49BA2BD7C2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he-IL"/>
          </a:p>
        </p:txBody>
      </p:sp>
      <p:sp>
        <p:nvSpPr>
          <p:cNvPr id="3" name="Text Placeholder 2">
            <a:extLst>
              <a:ext uri="{FF2B5EF4-FFF2-40B4-BE49-F238E27FC236}">
                <a16:creationId xmlns:a16="http://schemas.microsoft.com/office/drawing/2014/main" id="{D1E73A63-6732-B266-2988-7B13508B9E8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49F4A49-8E67-9E85-844B-2577DC376504}"/>
              </a:ext>
            </a:extLst>
          </p:cNvPr>
          <p:cNvSpPr>
            <a:spLocks noGrp="1"/>
          </p:cNvSpPr>
          <p:nvPr>
            <p:ph type="dt" sz="half" idx="10"/>
          </p:nvPr>
        </p:nvSpPr>
        <p:spPr/>
        <p:txBody>
          <a:bodyPr/>
          <a:lstStyle/>
          <a:p>
            <a:fld id="{804C7156-DE76-4E89-9459-F3D9CFED8103}" type="datetimeFigureOut">
              <a:rPr lang="he-IL" smtClean="0"/>
              <a:t>ט'/אלול/תשפ"ד</a:t>
            </a:fld>
            <a:endParaRPr lang="he-IL"/>
          </a:p>
        </p:txBody>
      </p:sp>
      <p:sp>
        <p:nvSpPr>
          <p:cNvPr id="5" name="Footer Placeholder 4">
            <a:extLst>
              <a:ext uri="{FF2B5EF4-FFF2-40B4-BE49-F238E27FC236}">
                <a16:creationId xmlns:a16="http://schemas.microsoft.com/office/drawing/2014/main" id="{CF34B04C-0252-D89F-0DA7-A3C6690BCCB2}"/>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1286C42A-1E20-2F6E-AD49-3B8752901946}"/>
              </a:ext>
            </a:extLst>
          </p:cNvPr>
          <p:cNvSpPr>
            <a:spLocks noGrp="1"/>
          </p:cNvSpPr>
          <p:nvPr>
            <p:ph type="sldNum" sz="quarter" idx="12"/>
          </p:nvPr>
        </p:nvSpPr>
        <p:spPr/>
        <p:txBody>
          <a:bodyPr/>
          <a:lstStyle/>
          <a:p>
            <a:fld id="{44EF788B-C204-4C49-AF89-827F0EADC66F}" type="slidenum">
              <a:rPr lang="he-IL" smtClean="0"/>
              <a:t>‹#›</a:t>
            </a:fld>
            <a:endParaRPr lang="he-IL"/>
          </a:p>
        </p:txBody>
      </p:sp>
    </p:spTree>
    <p:extLst>
      <p:ext uri="{BB962C8B-B14F-4D97-AF65-F5344CB8AC3E}">
        <p14:creationId xmlns:p14="http://schemas.microsoft.com/office/powerpoint/2010/main" val="33525051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5E30F-26F8-83C4-B7BA-E217DDDB845C}"/>
              </a:ext>
            </a:extLst>
          </p:cNvPr>
          <p:cNvSpPr>
            <a:spLocks noGrp="1"/>
          </p:cNvSpPr>
          <p:nvPr>
            <p:ph type="title"/>
          </p:nvPr>
        </p:nvSpPr>
        <p:spPr/>
        <p:txBody>
          <a:bodyPr/>
          <a:lstStyle/>
          <a:p>
            <a:r>
              <a:rPr lang="en-US"/>
              <a:t>Click to edit Master title style</a:t>
            </a:r>
            <a:endParaRPr lang="he-IL"/>
          </a:p>
        </p:txBody>
      </p:sp>
      <p:sp>
        <p:nvSpPr>
          <p:cNvPr id="3" name="Content Placeholder 2">
            <a:extLst>
              <a:ext uri="{FF2B5EF4-FFF2-40B4-BE49-F238E27FC236}">
                <a16:creationId xmlns:a16="http://schemas.microsoft.com/office/drawing/2014/main" id="{334D44F9-7E1D-AE8B-143E-1E62F7AE4AE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Content Placeholder 3">
            <a:extLst>
              <a:ext uri="{FF2B5EF4-FFF2-40B4-BE49-F238E27FC236}">
                <a16:creationId xmlns:a16="http://schemas.microsoft.com/office/drawing/2014/main" id="{867173DD-9716-AB2C-1A94-FE039485476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5" name="Date Placeholder 4">
            <a:extLst>
              <a:ext uri="{FF2B5EF4-FFF2-40B4-BE49-F238E27FC236}">
                <a16:creationId xmlns:a16="http://schemas.microsoft.com/office/drawing/2014/main" id="{D9825B6D-A762-D50C-E50E-3F77D802A75C}"/>
              </a:ext>
            </a:extLst>
          </p:cNvPr>
          <p:cNvSpPr>
            <a:spLocks noGrp="1"/>
          </p:cNvSpPr>
          <p:nvPr>
            <p:ph type="dt" sz="half" idx="10"/>
          </p:nvPr>
        </p:nvSpPr>
        <p:spPr/>
        <p:txBody>
          <a:bodyPr/>
          <a:lstStyle/>
          <a:p>
            <a:fld id="{804C7156-DE76-4E89-9459-F3D9CFED8103}" type="datetimeFigureOut">
              <a:rPr lang="he-IL" smtClean="0"/>
              <a:t>ט'/אלול/תשפ"ד</a:t>
            </a:fld>
            <a:endParaRPr lang="he-IL"/>
          </a:p>
        </p:txBody>
      </p:sp>
      <p:sp>
        <p:nvSpPr>
          <p:cNvPr id="6" name="Footer Placeholder 5">
            <a:extLst>
              <a:ext uri="{FF2B5EF4-FFF2-40B4-BE49-F238E27FC236}">
                <a16:creationId xmlns:a16="http://schemas.microsoft.com/office/drawing/2014/main" id="{88B88B48-CCED-5501-1DAC-949A440DD6B5}"/>
              </a:ext>
            </a:extLst>
          </p:cNvPr>
          <p:cNvSpPr>
            <a:spLocks noGrp="1"/>
          </p:cNvSpPr>
          <p:nvPr>
            <p:ph type="ftr" sz="quarter" idx="11"/>
          </p:nvPr>
        </p:nvSpPr>
        <p:spPr/>
        <p:txBody>
          <a:bodyPr/>
          <a:lstStyle/>
          <a:p>
            <a:endParaRPr lang="he-IL"/>
          </a:p>
        </p:txBody>
      </p:sp>
      <p:sp>
        <p:nvSpPr>
          <p:cNvPr id="7" name="Slide Number Placeholder 6">
            <a:extLst>
              <a:ext uri="{FF2B5EF4-FFF2-40B4-BE49-F238E27FC236}">
                <a16:creationId xmlns:a16="http://schemas.microsoft.com/office/drawing/2014/main" id="{3613CB8D-96A0-495D-2F95-83E67F917105}"/>
              </a:ext>
            </a:extLst>
          </p:cNvPr>
          <p:cNvSpPr>
            <a:spLocks noGrp="1"/>
          </p:cNvSpPr>
          <p:nvPr>
            <p:ph type="sldNum" sz="quarter" idx="12"/>
          </p:nvPr>
        </p:nvSpPr>
        <p:spPr/>
        <p:txBody>
          <a:bodyPr/>
          <a:lstStyle/>
          <a:p>
            <a:fld id="{44EF788B-C204-4C49-AF89-827F0EADC66F}" type="slidenum">
              <a:rPr lang="he-IL" smtClean="0"/>
              <a:t>‹#›</a:t>
            </a:fld>
            <a:endParaRPr lang="he-IL"/>
          </a:p>
        </p:txBody>
      </p:sp>
    </p:spTree>
    <p:extLst>
      <p:ext uri="{BB962C8B-B14F-4D97-AF65-F5344CB8AC3E}">
        <p14:creationId xmlns:p14="http://schemas.microsoft.com/office/powerpoint/2010/main" val="2142518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611F7-F15D-240C-E3C0-B1B44A46081B}"/>
              </a:ext>
            </a:extLst>
          </p:cNvPr>
          <p:cNvSpPr>
            <a:spLocks noGrp="1"/>
          </p:cNvSpPr>
          <p:nvPr>
            <p:ph type="title"/>
          </p:nvPr>
        </p:nvSpPr>
        <p:spPr>
          <a:xfrm>
            <a:off x="839788" y="365125"/>
            <a:ext cx="10515600" cy="1325563"/>
          </a:xfrm>
        </p:spPr>
        <p:txBody>
          <a:bodyPr/>
          <a:lstStyle/>
          <a:p>
            <a:r>
              <a:rPr lang="en-US"/>
              <a:t>Click to edit Master title style</a:t>
            </a:r>
            <a:endParaRPr lang="he-IL"/>
          </a:p>
        </p:txBody>
      </p:sp>
      <p:sp>
        <p:nvSpPr>
          <p:cNvPr id="3" name="Text Placeholder 2">
            <a:extLst>
              <a:ext uri="{FF2B5EF4-FFF2-40B4-BE49-F238E27FC236}">
                <a16:creationId xmlns:a16="http://schemas.microsoft.com/office/drawing/2014/main" id="{8AB92BE1-A528-24C1-1C51-ED5EA6A823A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643FA2B-7B0A-E118-5500-BC2063CDD1A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5" name="Text Placeholder 4">
            <a:extLst>
              <a:ext uri="{FF2B5EF4-FFF2-40B4-BE49-F238E27FC236}">
                <a16:creationId xmlns:a16="http://schemas.microsoft.com/office/drawing/2014/main" id="{B948FBE3-AEF5-5CD5-48FF-B2B52BC598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12E45F-99AC-A3F4-912C-BEBD92CF288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7" name="Date Placeholder 6">
            <a:extLst>
              <a:ext uri="{FF2B5EF4-FFF2-40B4-BE49-F238E27FC236}">
                <a16:creationId xmlns:a16="http://schemas.microsoft.com/office/drawing/2014/main" id="{B91A8E7C-8BC2-4147-9EBA-3674ABDD03E5}"/>
              </a:ext>
            </a:extLst>
          </p:cNvPr>
          <p:cNvSpPr>
            <a:spLocks noGrp="1"/>
          </p:cNvSpPr>
          <p:nvPr>
            <p:ph type="dt" sz="half" idx="10"/>
          </p:nvPr>
        </p:nvSpPr>
        <p:spPr/>
        <p:txBody>
          <a:bodyPr/>
          <a:lstStyle/>
          <a:p>
            <a:fld id="{804C7156-DE76-4E89-9459-F3D9CFED8103}" type="datetimeFigureOut">
              <a:rPr lang="he-IL" smtClean="0"/>
              <a:t>ט'/אלול/תשפ"ד</a:t>
            </a:fld>
            <a:endParaRPr lang="he-IL"/>
          </a:p>
        </p:txBody>
      </p:sp>
      <p:sp>
        <p:nvSpPr>
          <p:cNvPr id="8" name="Footer Placeholder 7">
            <a:extLst>
              <a:ext uri="{FF2B5EF4-FFF2-40B4-BE49-F238E27FC236}">
                <a16:creationId xmlns:a16="http://schemas.microsoft.com/office/drawing/2014/main" id="{09EAC8D6-45B7-BE06-878C-081DB52B488D}"/>
              </a:ext>
            </a:extLst>
          </p:cNvPr>
          <p:cNvSpPr>
            <a:spLocks noGrp="1"/>
          </p:cNvSpPr>
          <p:nvPr>
            <p:ph type="ftr" sz="quarter" idx="11"/>
          </p:nvPr>
        </p:nvSpPr>
        <p:spPr/>
        <p:txBody>
          <a:bodyPr/>
          <a:lstStyle/>
          <a:p>
            <a:endParaRPr lang="he-IL"/>
          </a:p>
        </p:txBody>
      </p:sp>
      <p:sp>
        <p:nvSpPr>
          <p:cNvPr id="9" name="Slide Number Placeholder 8">
            <a:extLst>
              <a:ext uri="{FF2B5EF4-FFF2-40B4-BE49-F238E27FC236}">
                <a16:creationId xmlns:a16="http://schemas.microsoft.com/office/drawing/2014/main" id="{21ECCA16-7F08-D3A6-8592-B8C27E04E890}"/>
              </a:ext>
            </a:extLst>
          </p:cNvPr>
          <p:cNvSpPr>
            <a:spLocks noGrp="1"/>
          </p:cNvSpPr>
          <p:nvPr>
            <p:ph type="sldNum" sz="quarter" idx="12"/>
          </p:nvPr>
        </p:nvSpPr>
        <p:spPr/>
        <p:txBody>
          <a:bodyPr/>
          <a:lstStyle/>
          <a:p>
            <a:fld id="{44EF788B-C204-4C49-AF89-827F0EADC66F}" type="slidenum">
              <a:rPr lang="he-IL" smtClean="0"/>
              <a:t>‹#›</a:t>
            </a:fld>
            <a:endParaRPr lang="he-IL"/>
          </a:p>
        </p:txBody>
      </p:sp>
    </p:spTree>
    <p:extLst>
      <p:ext uri="{BB962C8B-B14F-4D97-AF65-F5344CB8AC3E}">
        <p14:creationId xmlns:p14="http://schemas.microsoft.com/office/powerpoint/2010/main" val="5193224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160A8-E750-E73C-BA6F-6D42682E2458}"/>
              </a:ext>
            </a:extLst>
          </p:cNvPr>
          <p:cNvSpPr>
            <a:spLocks noGrp="1"/>
          </p:cNvSpPr>
          <p:nvPr>
            <p:ph type="title"/>
          </p:nvPr>
        </p:nvSpPr>
        <p:spPr/>
        <p:txBody>
          <a:bodyPr/>
          <a:lstStyle/>
          <a:p>
            <a:r>
              <a:rPr lang="en-US"/>
              <a:t>Click to edit Master title style</a:t>
            </a:r>
            <a:endParaRPr lang="he-IL"/>
          </a:p>
        </p:txBody>
      </p:sp>
      <p:sp>
        <p:nvSpPr>
          <p:cNvPr id="3" name="Date Placeholder 2">
            <a:extLst>
              <a:ext uri="{FF2B5EF4-FFF2-40B4-BE49-F238E27FC236}">
                <a16:creationId xmlns:a16="http://schemas.microsoft.com/office/drawing/2014/main" id="{0DF027E9-4E7B-BED8-AB0D-D9B30EE3A6ED}"/>
              </a:ext>
            </a:extLst>
          </p:cNvPr>
          <p:cNvSpPr>
            <a:spLocks noGrp="1"/>
          </p:cNvSpPr>
          <p:nvPr>
            <p:ph type="dt" sz="half" idx="10"/>
          </p:nvPr>
        </p:nvSpPr>
        <p:spPr/>
        <p:txBody>
          <a:bodyPr/>
          <a:lstStyle/>
          <a:p>
            <a:fld id="{804C7156-DE76-4E89-9459-F3D9CFED8103}" type="datetimeFigureOut">
              <a:rPr lang="he-IL" smtClean="0"/>
              <a:t>ט'/אלול/תשפ"ד</a:t>
            </a:fld>
            <a:endParaRPr lang="he-IL"/>
          </a:p>
        </p:txBody>
      </p:sp>
      <p:sp>
        <p:nvSpPr>
          <p:cNvPr id="4" name="Footer Placeholder 3">
            <a:extLst>
              <a:ext uri="{FF2B5EF4-FFF2-40B4-BE49-F238E27FC236}">
                <a16:creationId xmlns:a16="http://schemas.microsoft.com/office/drawing/2014/main" id="{9A0DC985-2FB5-1A05-1F1D-F787F81320E2}"/>
              </a:ext>
            </a:extLst>
          </p:cNvPr>
          <p:cNvSpPr>
            <a:spLocks noGrp="1"/>
          </p:cNvSpPr>
          <p:nvPr>
            <p:ph type="ftr" sz="quarter" idx="11"/>
          </p:nvPr>
        </p:nvSpPr>
        <p:spPr/>
        <p:txBody>
          <a:bodyPr/>
          <a:lstStyle/>
          <a:p>
            <a:endParaRPr lang="he-IL"/>
          </a:p>
        </p:txBody>
      </p:sp>
      <p:sp>
        <p:nvSpPr>
          <p:cNvPr id="5" name="Slide Number Placeholder 4">
            <a:extLst>
              <a:ext uri="{FF2B5EF4-FFF2-40B4-BE49-F238E27FC236}">
                <a16:creationId xmlns:a16="http://schemas.microsoft.com/office/drawing/2014/main" id="{4C4AE46C-FBE9-F590-6090-3BF58FDB1E57}"/>
              </a:ext>
            </a:extLst>
          </p:cNvPr>
          <p:cNvSpPr>
            <a:spLocks noGrp="1"/>
          </p:cNvSpPr>
          <p:nvPr>
            <p:ph type="sldNum" sz="quarter" idx="12"/>
          </p:nvPr>
        </p:nvSpPr>
        <p:spPr/>
        <p:txBody>
          <a:bodyPr/>
          <a:lstStyle/>
          <a:p>
            <a:fld id="{44EF788B-C204-4C49-AF89-827F0EADC66F}" type="slidenum">
              <a:rPr lang="he-IL" smtClean="0"/>
              <a:t>‹#›</a:t>
            </a:fld>
            <a:endParaRPr lang="he-IL"/>
          </a:p>
        </p:txBody>
      </p:sp>
    </p:spTree>
    <p:extLst>
      <p:ext uri="{BB962C8B-B14F-4D97-AF65-F5344CB8AC3E}">
        <p14:creationId xmlns:p14="http://schemas.microsoft.com/office/powerpoint/2010/main" val="31244272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06BF8C9-E957-7DC6-8113-34B6FE3812BB}"/>
              </a:ext>
            </a:extLst>
          </p:cNvPr>
          <p:cNvSpPr>
            <a:spLocks noGrp="1"/>
          </p:cNvSpPr>
          <p:nvPr>
            <p:ph type="dt" sz="half" idx="10"/>
          </p:nvPr>
        </p:nvSpPr>
        <p:spPr/>
        <p:txBody>
          <a:bodyPr/>
          <a:lstStyle/>
          <a:p>
            <a:fld id="{804C7156-DE76-4E89-9459-F3D9CFED8103}" type="datetimeFigureOut">
              <a:rPr lang="he-IL" smtClean="0"/>
              <a:t>ט'/אלול/תשפ"ד</a:t>
            </a:fld>
            <a:endParaRPr lang="he-IL"/>
          </a:p>
        </p:txBody>
      </p:sp>
      <p:sp>
        <p:nvSpPr>
          <p:cNvPr id="3" name="Footer Placeholder 2">
            <a:extLst>
              <a:ext uri="{FF2B5EF4-FFF2-40B4-BE49-F238E27FC236}">
                <a16:creationId xmlns:a16="http://schemas.microsoft.com/office/drawing/2014/main" id="{3B648225-B78D-888D-EB38-CDE63A6B503C}"/>
              </a:ext>
            </a:extLst>
          </p:cNvPr>
          <p:cNvSpPr>
            <a:spLocks noGrp="1"/>
          </p:cNvSpPr>
          <p:nvPr>
            <p:ph type="ftr" sz="quarter" idx="11"/>
          </p:nvPr>
        </p:nvSpPr>
        <p:spPr/>
        <p:txBody>
          <a:bodyPr/>
          <a:lstStyle/>
          <a:p>
            <a:endParaRPr lang="he-IL"/>
          </a:p>
        </p:txBody>
      </p:sp>
      <p:sp>
        <p:nvSpPr>
          <p:cNvPr id="4" name="Slide Number Placeholder 3">
            <a:extLst>
              <a:ext uri="{FF2B5EF4-FFF2-40B4-BE49-F238E27FC236}">
                <a16:creationId xmlns:a16="http://schemas.microsoft.com/office/drawing/2014/main" id="{18888A07-F802-B752-8732-B45E1D7F4452}"/>
              </a:ext>
            </a:extLst>
          </p:cNvPr>
          <p:cNvSpPr>
            <a:spLocks noGrp="1"/>
          </p:cNvSpPr>
          <p:nvPr>
            <p:ph type="sldNum" sz="quarter" idx="12"/>
          </p:nvPr>
        </p:nvSpPr>
        <p:spPr/>
        <p:txBody>
          <a:bodyPr/>
          <a:lstStyle/>
          <a:p>
            <a:fld id="{44EF788B-C204-4C49-AF89-827F0EADC66F}" type="slidenum">
              <a:rPr lang="he-IL" smtClean="0"/>
              <a:t>‹#›</a:t>
            </a:fld>
            <a:endParaRPr lang="he-IL"/>
          </a:p>
        </p:txBody>
      </p:sp>
    </p:spTree>
    <p:extLst>
      <p:ext uri="{BB962C8B-B14F-4D97-AF65-F5344CB8AC3E}">
        <p14:creationId xmlns:p14="http://schemas.microsoft.com/office/powerpoint/2010/main" val="9016735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3440D-04C0-BE73-E30C-BBC40E57DB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he-IL"/>
          </a:p>
        </p:txBody>
      </p:sp>
      <p:sp>
        <p:nvSpPr>
          <p:cNvPr id="3" name="Content Placeholder 2">
            <a:extLst>
              <a:ext uri="{FF2B5EF4-FFF2-40B4-BE49-F238E27FC236}">
                <a16:creationId xmlns:a16="http://schemas.microsoft.com/office/drawing/2014/main" id="{4A7B4BF7-B9F6-223D-43C7-526DFBA485B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Text Placeholder 3">
            <a:extLst>
              <a:ext uri="{FF2B5EF4-FFF2-40B4-BE49-F238E27FC236}">
                <a16:creationId xmlns:a16="http://schemas.microsoft.com/office/drawing/2014/main" id="{D2285514-F89E-424C-11F5-DC29CB2939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9D961CE-ED36-9812-0B16-D46F78C3EDAE}"/>
              </a:ext>
            </a:extLst>
          </p:cNvPr>
          <p:cNvSpPr>
            <a:spLocks noGrp="1"/>
          </p:cNvSpPr>
          <p:nvPr>
            <p:ph type="dt" sz="half" idx="10"/>
          </p:nvPr>
        </p:nvSpPr>
        <p:spPr/>
        <p:txBody>
          <a:bodyPr/>
          <a:lstStyle/>
          <a:p>
            <a:fld id="{804C7156-DE76-4E89-9459-F3D9CFED8103}" type="datetimeFigureOut">
              <a:rPr lang="he-IL" smtClean="0"/>
              <a:t>ט'/אלול/תשפ"ד</a:t>
            </a:fld>
            <a:endParaRPr lang="he-IL"/>
          </a:p>
        </p:txBody>
      </p:sp>
      <p:sp>
        <p:nvSpPr>
          <p:cNvPr id="6" name="Footer Placeholder 5">
            <a:extLst>
              <a:ext uri="{FF2B5EF4-FFF2-40B4-BE49-F238E27FC236}">
                <a16:creationId xmlns:a16="http://schemas.microsoft.com/office/drawing/2014/main" id="{10B73731-2832-E240-5672-B9F8804BBEB3}"/>
              </a:ext>
            </a:extLst>
          </p:cNvPr>
          <p:cNvSpPr>
            <a:spLocks noGrp="1"/>
          </p:cNvSpPr>
          <p:nvPr>
            <p:ph type="ftr" sz="quarter" idx="11"/>
          </p:nvPr>
        </p:nvSpPr>
        <p:spPr/>
        <p:txBody>
          <a:bodyPr/>
          <a:lstStyle/>
          <a:p>
            <a:endParaRPr lang="he-IL"/>
          </a:p>
        </p:txBody>
      </p:sp>
      <p:sp>
        <p:nvSpPr>
          <p:cNvPr id="7" name="Slide Number Placeholder 6">
            <a:extLst>
              <a:ext uri="{FF2B5EF4-FFF2-40B4-BE49-F238E27FC236}">
                <a16:creationId xmlns:a16="http://schemas.microsoft.com/office/drawing/2014/main" id="{0ED9D796-D4C8-E974-E6DC-A20D62D2C1CD}"/>
              </a:ext>
            </a:extLst>
          </p:cNvPr>
          <p:cNvSpPr>
            <a:spLocks noGrp="1"/>
          </p:cNvSpPr>
          <p:nvPr>
            <p:ph type="sldNum" sz="quarter" idx="12"/>
          </p:nvPr>
        </p:nvSpPr>
        <p:spPr/>
        <p:txBody>
          <a:bodyPr/>
          <a:lstStyle/>
          <a:p>
            <a:fld id="{44EF788B-C204-4C49-AF89-827F0EADC66F}" type="slidenum">
              <a:rPr lang="he-IL" smtClean="0"/>
              <a:t>‹#›</a:t>
            </a:fld>
            <a:endParaRPr lang="he-IL"/>
          </a:p>
        </p:txBody>
      </p:sp>
    </p:spTree>
    <p:extLst>
      <p:ext uri="{BB962C8B-B14F-4D97-AF65-F5344CB8AC3E}">
        <p14:creationId xmlns:p14="http://schemas.microsoft.com/office/powerpoint/2010/main" val="24509941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2D7D0-51A2-AE6B-119F-6541B5B0D2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he-IL"/>
          </a:p>
        </p:txBody>
      </p:sp>
      <p:sp>
        <p:nvSpPr>
          <p:cNvPr id="3" name="Picture Placeholder 2">
            <a:extLst>
              <a:ext uri="{FF2B5EF4-FFF2-40B4-BE49-F238E27FC236}">
                <a16:creationId xmlns:a16="http://schemas.microsoft.com/office/drawing/2014/main" id="{C711DAE2-A376-589A-1011-B93B09D940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Text Placeholder 3">
            <a:extLst>
              <a:ext uri="{FF2B5EF4-FFF2-40B4-BE49-F238E27FC236}">
                <a16:creationId xmlns:a16="http://schemas.microsoft.com/office/drawing/2014/main" id="{6AD84E07-BFA6-5D74-E621-13CD781582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C1308E-33C8-62C1-630D-D0D3EA06011B}"/>
              </a:ext>
            </a:extLst>
          </p:cNvPr>
          <p:cNvSpPr>
            <a:spLocks noGrp="1"/>
          </p:cNvSpPr>
          <p:nvPr>
            <p:ph type="dt" sz="half" idx="10"/>
          </p:nvPr>
        </p:nvSpPr>
        <p:spPr/>
        <p:txBody>
          <a:bodyPr/>
          <a:lstStyle/>
          <a:p>
            <a:fld id="{804C7156-DE76-4E89-9459-F3D9CFED8103}" type="datetimeFigureOut">
              <a:rPr lang="he-IL" smtClean="0"/>
              <a:t>ט'/אלול/תשפ"ד</a:t>
            </a:fld>
            <a:endParaRPr lang="he-IL"/>
          </a:p>
        </p:txBody>
      </p:sp>
      <p:sp>
        <p:nvSpPr>
          <p:cNvPr id="6" name="Footer Placeholder 5">
            <a:extLst>
              <a:ext uri="{FF2B5EF4-FFF2-40B4-BE49-F238E27FC236}">
                <a16:creationId xmlns:a16="http://schemas.microsoft.com/office/drawing/2014/main" id="{7868DD8F-A7DD-BF88-2BEC-2EFBA2F5B374}"/>
              </a:ext>
            </a:extLst>
          </p:cNvPr>
          <p:cNvSpPr>
            <a:spLocks noGrp="1"/>
          </p:cNvSpPr>
          <p:nvPr>
            <p:ph type="ftr" sz="quarter" idx="11"/>
          </p:nvPr>
        </p:nvSpPr>
        <p:spPr/>
        <p:txBody>
          <a:bodyPr/>
          <a:lstStyle/>
          <a:p>
            <a:endParaRPr lang="he-IL"/>
          </a:p>
        </p:txBody>
      </p:sp>
      <p:sp>
        <p:nvSpPr>
          <p:cNvPr id="7" name="Slide Number Placeholder 6">
            <a:extLst>
              <a:ext uri="{FF2B5EF4-FFF2-40B4-BE49-F238E27FC236}">
                <a16:creationId xmlns:a16="http://schemas.microsoft.com/office/drawing/2014/main" id="{0FF1991F-733F-32D5-6391-E280BA2DC940}"/>
              </a:ext>
            </a:extLst>
          </p:cNvPr>
          <p:cNvSpPr>
            <a:spLocks noGrp="1"/>
          </p:cNvSpPr>
          <p:nvPr>
            <p:ph type="sldNum" sz="quarter" idx="12"/>
          </p:nvPr>
        </p:nvSpPr>
        <p:spPr/>
        <p:txBody>
          <a:bodyPr/>
          <a:lstStyle/>
          <a:p>
            <a:fld id="{44EF788B-C204-4C49-AF89-827F0EADC66F}" type="slidenum">
              <a:rPr lang="he-IL" smtClean="0"/>
              <a:t>‹#›</a:t>
            </a:fld>
            <a:endParaRPr lang="he-IL"/>
          </a:p>
        </p:txBody>
      </p:sp>
    </p:spTree>
    <p:extLst>
      <p:ext uri="{BB962C8B-B14F-4D97-AF65-F5344CB8AC3E}">
        <p14:creationId xmlns:p14="http://schemas.microsoft.com/office/powerpoint/2010/main" val="1538605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716F9F-DC79-CD6E-0C6A-B4A331D08D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he-IL"/>
          </a:p>
        </p:txBody>
      </p:sp>
      <p:sp>
        <p:nvSpPr>
          <p:cNvPr id="3" name="Text Placeholder 2">
            <a:extLst>
              <a:ext uri="{FF2B5EF4-FFF2-40B4-BE49-F238E27FC236}">
                <a16:creationId xmlns:a16="http://schemas.microsoft.com/office/drawing/2014/main" id="{AE16CE5F-9AD3-6D8C-0481-B208A15C93B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a:extLst>
              <a:ext uri="{FF2B5EF4-FFF2-40B4-BE49-F238E27FC236}">
                <a16:creationId xmlns:a16="http://schemas.microsoft.com/office/drawing/2014/main" id="{0F8D7437-30BE-3C63-FEBB-9082F9DF5C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04C7156-DE76-4E89-9459-F3D9CFED8103}" type="datetimeFigureOut">
              <a:rPr lang="he-IL" smtClean="0"/>
              <a:t>ט'/אלול/תשפ"ד</a:t>
            </a:fld>
            <a:endParaRPr lang="he-IL"/>
          </a:p>
        </p:txBody>
      </p:sp>
      <p:sp>
        <p:nvSpPr>
          <p:cNvPr id="5" name="Footer Placeholder 4">
            <a:extLst>
              <a:ext uri="{FF2B5EF4-FFF2-40B4-BE49-F238E27FC236}">
                <a16:creationId xmlns:a16="http://schemas.microsoft.com/office/drawing/2014/main" id="{5EF06BBD-B989-99D6-8C82-217B1408FB5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he-IL"/>
          </a:p>
        </p:txBody>
      </p:sp>
      <p:sp>
        <p:nvSpPr>
          <p:cNvPr id="6" name="Slide Number Placeholder 5">
            <a:extLst>
              <a:ext uri="{FF2B5EF4-FFF2-40B4-BE49-F238E27FC236}">
                <a16:creationId xmlns:a16="http://schemas.microsoft.com/office/drawing/2014/main" id="{35BE4985-12C0-B733-82E5-62234FC2571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4EF788B-C204-4C49-AF89-827F0EADC66F}" type="slidenum">
              <a:rPr lang="he-IL" smtClean="0"/>
              <a:t>‹#›</a:t>
            </a:fld>
            <a:endParaRPr lang="he-IL"/>
          </a:p>
        </p:txBody>
      </p:sp>
    </p:spTree>
    <p:extLst>
      <p:ext uri="{BB962C8B-B14F-4D97-AF65-F5344CB8AC3E}">
        <p14:creationId xmlns:p14="http://schemas.microsoft.com/office/powerpoint/2010/main" val="27620022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ACEEE58-32BF-F4BB-F19E-20C6B7DAB30B}"/>
              </a:ext>
            </a:extLst>
          </p:cNvPr>
          <p:cNvSpPr txBox="1"/>
          <p:nvPr/>
        </p:nvSpPr>
        <p:spPr>
          <a:xfrm>
            <a:off x="0" y="0"/>
            <a:ext cx="12191999" cy="5262979"/>
          </a:xfrm>
          <a:prstGeom prst="rect">
            <a:avLst/>
          </a:prstGeom>
          <a:noFill/>
        </p:spPr>
        <p:txBody>
          <a:bodyPr wrap="square" rtlCol="1">
            <a:spAutoFit/>
          </a:bodyPr>
          <a:lstStyle/>
          <a:p>
            <a:pPr algn="r" rtl="1"/>
            <a:r>
              <a:rPr lang="he-IL" sz="4800" dirty="0"/>
              <a:t>      </a:t>
            </a:r>
            <a:r>
              <a:rPr lang="he-IL" sz="4800" b="1" dirty="0"/>
              <a:t>מצגת סיכום פרויקט גמר –אימות פורמלי</a:t>
            </a:r>
          </a:p>
          <a:p>
            <a:pPr algn="r" rtl="1"/>
            <a:r>
              <a:rPr lang="he-IL" sz="4800" b="1" dirty="0"/>
              <a:t>                   במשחק שוטרים וגנבים</a:t>
            </a:r>
          </a:p>
          <a:p>
            <a:pPr algn="r" rtl="1"/>
            <a:endParaRPr lang="he-IL" sz="4000" b="1" dirty="0"/>
          </a:p>
          <a:p>
            <a:pPr algn="r" rtl="1"/>
            <a:r>
              <a:rPr lang="he-IL" sz="2000" b="1" dirty="0"/>
              <a:t>מגישים:</a:t>
            </a:r>
          </a:p>
          <a:p>
            <a:pPr algn="r" rtl="1"/>
            <a:r>
              <a:rPr lang="he-IL" sz="2000" b="1" dirty="0"/>
              <a:t>אסף בן אור</a:t>
            </a:r>
          </a:p>
          <a:p>
            <a:pPr algn="r" rtl="1"/>
            <a:r>
              <a:rPr lang="he-IL" sz="2000" b="1" dirty="0"/>
              <a:t>יונתן </a:t>
            </a:r>
            <a:r>
              <a:rPr lang="he-IL" sz="2000" b="1" dirty="0" err="1"/>
              <a:t>קופפר</a:t>
            </a:r>
            <a:endParaRPr lang="he-IL" sz="2000" b="1" dirty="0"/>
          </a:p>
          <a:p>
            <a:pPr algn="r" rtl="1"/>
            <a:endParaRPr lang="he-IL" sz="2000" b="1" dirty="0"/>
          </a:p>
          <a:p>
            <a:pPr algn="r" rtl="1"/>
            <a:r>
              <a:rPr lang="he-IL" sz="2000" b="1" dirty="0"/>
              <a:t>תאריך: 16/09/24</a:t>
            </a:r>
          </a:p>
          <a:p>
            <a:pPr algn="r" rtl="1"/>
            <a:endParaRPr lang="he-IL" sz="2000" b="1" dirty="0"/>
          </a:p>
          <a:p>
            <a:pPr algn="r" rtl="1"/>
            <a:endParaRPr lang="he-IL" sz="2000" b="1" dirty="0"/>
          </a:p>
          <a:p>
            <a:pPr algn="r" rtl="1"/>
            <a:endParaRPr lang="he-IL" sz="2000" b="1" dirty="0"/>
          </a:p>
          <a:p>
            <a:pPr algn="r" rtl="1"/>
            <a:endParaRPr lang="he-IL" sz="2000" b="1" dirty="0"/>
          </a:p>
          <a:p>
            <a:pPr algn="r" rtl="1"/>
            <a:endParaRPr lang="he-IL" sz="2000" dirty="0"/>
          </a:p>
        </p:txBody>
      </p:sp>
    </p:spTree>
    <p:extLst>
      <p:ext uri="{BB962C8B-B14F-4D97-AF65-F5344CB8AC3E}">
        <p14:creationId xmlns:p14="http://schemas.microsoft.com/office/powerpoint/2010/main" val="15854278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3691F21-0F7D-78F0-CD8D-62BCE5859253}"/>
              </a:ext>
            </a:extLst>
          </p:cNvPr>
          <p:cNvPicPr>
            <a:picLocks noChangeAspect="1"/>
          </p:cNvPicPr>
          <p:nvPr/>
        </p:nvPicPr>
        <p:blipFill>
          <a:blip r:embed="rId2"/>
          <a:srcRect l="21064" t="65107" r="34575" b="6383"/>
          <a:stretch/>
        </p:blipFill>
        <p:spPr>
          <a:xfrm>
            <a:off x="1061936" y="0"/>
            <a:ext cx="10068128" cy="3132306"/>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0B17BA73-6E11-103E-CEDD-BF89092388BD}"/>
              </a:ext>
            </a:extLst>
          </p:cNvPr>
          <p:cNvPicPr>
            <a:picLocks noChangeAspect="1"/>
          </p:cNvPicPr>
          <p:nvPr/>
        </p:nvPicPr>
        <p:blipFill>
          <a:blip r:embed="rId3">
            <a:extLst>
              <a:ext uri="{28A0092B-C50C-407E-A947-70E740481C1C}">
                <a14:useLocalDpi xmlns:a14="http://schemas.microsoft.com/office/drawing/2010/main" val="0"/>
              </a:ext>
            </a:extLst>
          </a:blip>
          <a:srcRect l="20905" t="73759" r="64813" b="10497"/>
          <a:stretch/>
        </p:blipFill>
        <p:spPr>
          <a:xfrm>
            <a:off x="1061935" y="3429000"/>
            <a:ext cx="9056437" cy="3302541"/>
          </a:xfrm>
          <a:prstGeom prst="rect">
            <a:avLst/>
          </a:prstGeom>
        </p:spPr>
      </p:pic>
    </p:spTree>
    <p:extLst>
      <p:ext uri="{BB962C8B-B14F-4D97-AF65-F5344CB8AC3E}">
        <p14:creationId xmlns:p14="http://schemas.microsoft.com/office/powerpoint/2010/main" val="28573805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E5074ED-05BB-2A56-9D53-17D300E1D1F3}"/>
              </a:ext>
            </a:extLst>
          </p:cNvPr>
          <p:cNvSpPr txBox="1"/>
          <p:nvPr/>
        </p:nvSpPr>
        <p:spPr>
          <a:xfrm>
            <a:off x="0" y="0"/>
            <a:ext cx="12192000" cy="1077218"/>
          </a:xfrm>
          <a:prstGeom prst="rect">
            <a:avLst/>
          </a:prstGeom>
          <a:noFill/>
        </p:spPr>
        <p:txBody>
          <a:bodyPr wrap="square" rtlCol="1">
            <a:spAutoFit/>
          </a:bodyPr>
          <a:lstStyle/>
          <a:p>
            <a:pPr algn="just" rtl="1"/>
            <a:r>
              <a:rPr lang="he-IL" sz="3200" b="1" dirty="0"/>
              <a:t>תרחיש של 2 שוטרים ב</a:t>
            </a:r>
            <a:r>
              <a:rPr lang="en-US" sz="3200" b="1" dirty="0" err="1"/>
              <a:t>nuXmv</a:t>
            </a:r>
            <a:r>
              <a:rPr lang="he-IL" sz="3200" b="1" dirty="0"/>
              <a:t> , הסברים על שוני וקשיים כמו כיכר:</a:t>
            </a:r>
          </a:p>
          <a:p>
            <a:pPr algn="just" rtl="1"/>
            <a:endParaRPr lang="he-IL" sz="3200" b="1" dirty="0"/>
          </a:p>
        </p:txBody>
      </p:sp>
    </p:spTree>
    <p:extLst>
      <p:ext uri="{BB962C8B-B14F-4D97-AF65-F5344CB8AC3E}">
        <p14:creationId xmlns:p14="http://schemas.microsoft.com/office/powerpoint/2010/main" val="21548263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F506DAD-5367-79CD-6027-E51DCDF7305F}"/>
              </a:ext>
            </a:extLst>
          </p:cNvPr>
          <p:cNvSpPr txBox="1"/>
          <p:nvPr/>
        </p:nvSpPr>
        <p:spPr>
          <a:xfrm>
            <a:off x="0" y="0"/>
            <a:ext cx="12192000" cy="1077218"/>
          </a:xfrm>
          <a:prstGeom prst="rect">
            <a:avLst/>
          </a:prstGeom>
          <a:noFill/>
        </p:spPr>
        <p:txBody>
          <a:bodyPr wrap="square" rtlCol="1">
            <a:spAutoFit/>
          </a:bodyPr>
          <a:lstStyle/>
          <a:p>
            <a:pPr algn="r" rtl="1"/>
            <a:r>
              <a:rPr lang="he-IL" sz="3200" b="1" dirty="0"/>
              <a:t>שימוש באסטרטגיית הכיכר ב2 שוטרים ב</a:t>
            </a:r>
            <a:r>
              <a:rPr lang="en-US" sz="3200" b="1" dirty="0" err="1"/>
              <a:t>nuXmv</a:t>
            </a:r>
            <a:r>
              <a:rPr lang="he-IL" sz="3200" b="1" dirty="0"/>
              <a:t>:</a:t>
            </a:r>
          </a:p>
          <a:p>
            <a:pPr algn="r" rtl="1"/>
            <a:endParaRPr lang="he-IL" sz="3200" b="1" dirty="0"/>
          </a:p>
        </p:txBody>
      </p:sp>
    </p:spTree>
    <p:extLst>
      <p:ext uri="{BB962C8B-B14F-4D97-AF65-F5344CB8AC3E}">
        <p14:creationId xmlns:p14="http://schemas.microsoft.com/office/powerpoint/2010/main" val="27401141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F506DAD-5367-79CD-6027-E51DCDF7305F}"/>
              </a:ext>
            </a:extLst>
          </p:cNvPr>
          <p:cNvSpPr txBox="1"/>
          <p:nvPr/>
        </p:nvSpPr>
        <p:spPr>
          <a:xfrm>
            <a:off x="0" y="0"/>
            <a:ext cx="12192000" cy="1077218"/>
          </a:xfrm>
          <a:prstGeom prst="rect">
            <a:avLst/>
          </a:prstGeom>
          <a:noFill/>
        </p:spPr>
        <p:txBody>
          <a:bodyPr wrap="square" rtlCol="1">
            <a:spAutoFit/>
          </a:bodyPr>
          <a:lstStyle/>
          <a:p>
            <a:pPr algn="r" rtl="1"/>
            <a:r>
              <a:rPr lang="he-IL" sz="3200" b="1" dirty="0"/>
              <a:t>השוואה בין האסטרטגיה הרגילה לאסטרטגיית הכיכר:</a:t>
            </a:r>
          </a:p>
          <a:p>
            <a:pPr algn="r" rtl="1"/>
            <a:endParaRPr lang="he-IL" sz="3200" b="1" dirty="0"/>
          </a:p>
        </p:txBody>
      </p:sp>
    </p:spTree>
    <p:extLst>
      <p:ext uri="{BB962C8B-B14F-4D97-AF65-F5344CB8AC3E}">
        <p14:creationId xmlns:p14="http://schemas.microsoft.com/office/powerpoint/2010/main" val="19757796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F506DAD-5367-79CD-6027-E51DCDF7305F}"/>
              </a:ext>
            </a:extLst>
          </p:cNvPr>
          <p:cNvSpPr txBox="1"/>
          <p:nvPr/>
        </p:nvSpPr>
        <p:spPr>
          <a:xfrm>
            <a:off x="0" y="0"/>
            <a:ext cx="12192000" cy="584775"/>
          </a:xfrm>
          <a:prstGeom prst="rect">
            <a:avLst/>
          </a:prstGeom>
          <a:noFill/>
        </p:spPr>
        <p:txBody>
          <a:bodyPr wrap="square" rtlCol="1">
            <a:spAutoFit/>
          </a:bodyPr>
          <a:lstStyle/>
          <a:p>
            <a:pPr algn="r" rtl="1"/>
            <a:r>
              <a:rPr lang="he-IL" sz="3200" b="1" dirty="0"/>
              <a:t>הסבר על יצירת ה</a:t>
            </a:r>
            <a:r>
              <a:rPr lang="en-US" sz="3200" b="1" dirty="0" err="1"/>
              <a:t>gui</a:t>
            </a:r>
            <a:r>
              <a:rPr lang="en-US" sz="3200" b="1" dirty="0"/>
              <a:t> </a:t>
            </a:r>
            <a:r>
              <a:rPr lang="he-IL" sz="3200" b="1" dirty="0"/>
              <a:t> למשחק:</a:t>
            </a:r>
          </a:p>
        </p:txBody>
      </p:sp>
    </p:spTree>
    <p:extLst>
      <p:ext uri="{BB962C8B-B14F-4D97-AF65-F5344CB8AC3E}">
        <p14:creationId xmlns:p14="http://schemas.microsoft.com/office/powerpoint/2010/main" val="742156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F506DAD-5367-79CD-6027-E51DCDF7305F}"/>
              </a:ext>
            </a:extLst>
          </p:cNvPr>
          <p:cNvSpPr txBox="1"/>
          <p:nvPr/>
        </p:nvSpPr>
        <p:spPr>
          <a:xfrm>
            <a:off x="0" y="0"/>
            <a:ext cx="12192000" cy="1077218"/>
          </a:xfrm>
          <a:prstGeom prst="rect">
            <a:avLst/>
          </a:prstGeom>
          <a:noFill/>
        </p:spPr>
        <p:txBody>
          <a:bodyPr wrap="square" rtlCol="1">
            <a:spAutoFit/>
          </a:bodyPr>
          <a:lstStyle/>
          <a:p>
            <a:pPr algn="r" rtl="1"/>
            <a:r>
              <a:rPr lang="he-IL" sz="3200" b="1" dirty="0"/>
              <a:t>הצגת האסטרטגיה של גרף ממקרה בסיס בשוטר אחד:</a:t>
            </a:r>
          </a:p>
          <a:p>
            <a:pPr algn="r" rtl="1"/>
            <a:endParaRPr lang="he-IL" sz="3200" b="1" dirty="0"/>
          </a:p>
        </p:txBody>
      </p:sp>
    </p:spTree>
    <p:extLst>
      <p:ext uri="{BB962C8B-B14F-4D97-AF65-F5344CB8AC3E}">
        <p14:creationId xmlns:p14="http://schemas.microsoft.com/office/powerpoint/2010/main" val="2378649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F506DAD-5367-79CD-6027-E51DCDF7305F}"/>
              </a:ext>
            </a:extLst>
          </p:cNvPr>
          <p:cNvSpPr txBox="1"/>
          <p:nvPr/>
        </p:nvSpPr>
        <p:spPr>
          <a:xfrm>
            <a:off x="0" y="0"/>
            <a:ext cx="12192000" cy="1077218"/>
          </a:xfrm>
          <a:prstGeom prst="rect">
            <a:avLst/>
          </a:prstGeom>
          <a:noFill/>
        </p:spPr>
        <p:txBody>
          <a:bodyPr wrap="square" rtlCol="1">
            <a:spAutoFit/>
          </a:bodyPr>
          <a:lstStyle/>
          <a:p>
            <a:pPr algn="r" rtl="1"/>
            <a:r>
              <a:rPr lang="he-IL" sz="3200" b="1" dirty="0"/>
              <a:t>השוואה של אסטרטגיה זו לשימוש ב</a:t>
            </a:r>
            <a:r>
              <a:rPr lang="en-US" sz="3200" b="1" dirty="0" err="1"/>
              <a:t>nuXmv</a:t>
            </a:r>
            <a:r>
              <a:rPr lang="he-IL" sz="3200" b="1" dirty="0"/>
              <a:t>:</a:t>
            </a:r>
          </a:p>
          <a:p>
            <a:pPr algn="r" rtl="1"/>
            <a:endParaRPr lang="he-IL" sz="3200" b="1" dirty="0"/>
          </a:p>
        </p:txBody>
      </p:sp>
    </p:spTree>
    <p:extLst>
      <p:ext uri="{BB962C8B-B14F-4D97-AF65-F5344CB8AC3E}">
        <p14:creationId xmlns:p14="http://schemas.microsoft.com/office/powerpoint/2010/main" val="4593366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F506DAD-5367-79CD-6027-E51DCDF7305F}"/>
              </a:ext>
            </a:extLst>
          </p:cNvPr>
          <p:cNvSpPr txBox="1"/>
          <p:nvPr/>
        </p:nvSpPr>
        <p:spPr>
          <a:xfrm>
            <a:off x="0" y="0"/>
            <a:ext cx="12192000" cy="1077218"/>
          </a:xfrm>
          <a:prstGeom prst="rect">
            <a:avLst/>
          </a:prstGeom>
          <a:noFill/>
        </p:spPr>
        <p:txBody>
          <a:bodyPr wrap="square" rtlCol="1">
            <a:spAutoFit/>
          </a:bodyPr>
          <a:lstStyle/>
          <a:p>
            <a:pPr algn="r" rtl="1"/>
            <a:r>
              <a:rPr lang="he-IL" sz="3200" b="1" dirty="0"/>
              <a:t>הצגת המאמר לגבי משחק עם 2 שוטרים:</a:t>
            </a:r>
          </a:p>
          <a:p>
            <a:pPr algn="r" rtl="1"/>
            <a:endParaRPr lang="he-IL" sz="3200" b="1" dirty="0"/>
          </a:p>
        </p:txBody>
      </p:sp>
    </p:spTree>
    <p:extLst>
      <p:ext uri="{BB962C8B-B14F-4D97-AF65-F5344CB8AC3E}">
        <p14:creationId xmlns:p14="http://schemas.microsoft.com/office/powerpoint/2010/main" val="9264943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F506DAD-5367-79CD-6027-E51DCDF7305F}"/>
              </a:ext>
            </a:extLst>
          </p:cNvPr>
          <p:cNvSpPr txBox="1"/>
          <p:nvPr/>
        </p:nvSpPr>
        <p:spPr>
          <a:xfrm>
            <a:off x="0" y="0"/>
            <a:ext cx="12192000" cy="1077218"/>
          </a:xfrm>
          <a:prstGeom prst="rect">
            <a:avLst/>
          </a:prstGeom>
          <a:noFill/>
        </p:spPr>
        <p:txBody>
          <a:bodyPr wrap="square" rtlCol="1">
            <a:spAutoFit/>
          </a:bodyPr>
          <a:lstStyle/>
          <a:p>
            <a:pPr algn="r" rtl="1"/>
            <a:r>
              <a:rPr lang="he-IL" sz="3200" b="1" dirty="0"/>
              <a:t>כיוונים </a:t>
            </a:r>
            <a:r>
              <a:rPr lang="he-IL" sz="3200" b="1" dirty="0" err="1"/>
              <a:t>עתדיים</a:t>
            </a:r>
            <a:r>
              <a:rPr lang="he-IL" sz="3200" b="1" dirty="0"/>
              <a:t> (מקרה קצה שהוצג במאמר או גרפים יותר גדולים):</a:t>
            </a:r>
          </a:p>
          <a:p>
            <a:pPr algn="r" rtl="1"/>
            <a:endParaRPr lang="he-IL" sz="3200" b="1" dirty="0"/>
          </a:p>
        </p:txBody>
      </p:sp>
    </p:spTree>
    <p:extLst>
      <p:ext uri="{BB962C8B-B14F-4D97-AF65-F5344CB8AC3E}">
        <p14:creationId xmlns:p14="http://schemas.microsoft.com/office/powerpoint/2010/main" val="27589828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F506DAD-5367-79CD-6027-E51DCDF7305F}"/>
              </a:ext>
            </a:extLst>
          </p:cNvPr>
          <p:cNvSpPr txBox="1"/>
          <p:nvPr/>
        </p:nvSpPr>
        <p:spPr>
          <a:xfrm>
            <a:off x="0" y="0"/>
            <a:ext cx="12192000" cy="1077218"/>
          </a:xfrm>
          <a:prstGeom prst="rect">
            <a:avLst/>
          </a:prstGeom>
          <a:noFill/>
        </p:spPr>
        <p:txBody>
          <a:bodyPr wrap="square" rtlCol="1">
            <a:spAutoFit/>
          </a:bodyPr>
          <a:lstStyle/>
          <a:p>
            <a:pPr algn="r" rtl="1"/>
            <a:r>
              <a:rPr lang="he-IL" sz="3200" b="1" dirty="0"/>
              <a:t>הדגמה כיצד המשחק עובד:</a:t>
            </a:r>
          </a:p>
          <a:p>
            <a:pPr algn="r" rtl="1"/>
            <a:endParaRPr lang="he-IL" sz="3200" b="1" dirty="0"/>
          </a:p>
        </p:txBody>
      </p:sp>
    </p:spTree>
    <p:extLst>
      <p:ext uri="{BB962C8B-B14F-4D97-AF65-F5344CB8AC3E}">
        <p14:creationId xmlns:p14="http://schemas.microsoft.com/office/powerpoint/2010/main" val="13034160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F8D3E54-15D6-64E5-F560-3D724ED80A2D}"/>
              </a:ext>
            </a:extLst>
          </p:cNvPr>
          <p:cNvSpPr txBox="1"/>
          <p:nvPr/>
        </p:nvSpPr>
        <p:spPr>
          <a:xfrm>
            <a:off x="0" y="0"/>
            <a:ext cx="12192000" cy="5786199"/>
          </a:xfrm>
          <a:prstGeom prst="rect">
            <a:avLst/>
          </a:prstGeom>
          <a:noFill/>
        </p:spPr>
        <p:txBody>
          <a:bodyPr wrap="square" rtlCol="1">
            <a:spAutoFit/>
          </a:bodyPr>
          <a:lstStyle/>
          <a:p>
            <a:pPr algn="r" rtl="1"/>
            <a:r>
              <a:rPr lang="he-IL" sz="2800" b="1" dirty="0"/>
              <a:t>סקירה כללית של הפרויקט:</a:t>
            </a:r>
          </a:p>
          <a:p>
            <a:pPr algn="r" rtl="1"/>
            <a:endParaRPr lang="he-IL" sz="2800" b="1" dirty="0"/>
          </a:p>
          <a:p>
            <a:pPr algn="r" rtl="1"/>
            <a:r>
              <a:rPr lang="he-IL" sz="1600" dirty="0"/>
              <a:t>פרויקט הגמר שלנו עוסק בתחום האימות פורמלי וסינתזה. חשיבות האימות הפורמלי והסינתזה נכונה לכל פיתוח תוכנה וחומרה שהם.</a:t>
            </a:r>
          </a:p>
          <a:p>
            <a:pPr algn="r" rtl="1"/>
            <a:r>
              <a:rPr lang="he-IL" sz="1600" dirty="0"/>
              <a:t>הרעיון הוא לוודא שהפיתוח מקיים את התכונות והמטרות שהוצבו לו בכל מצב ללא שגיאות, ואם תתקיים שגיאה כלשהי בדרך אז נוכל להבין מה היא ומהיכן היא נובעת. כל זה נעשה באמצעות כלים מתמטיים ושיטות פישוט (הסינתזה) וכלים </a:t>
            </a:r>
            <a:r>
              <a:rPr lang="he-IL" sz="1600" dirty="0" err="1"/>
              <a:t>ותוכנתיים</a:t>
            </a:r>
            <a:r>
              <a:rPr lang="he-IL" sz="1600" dirty="0"/>
              <a:t> שנגזרים מהם שאת חלקם נראה בהמשך.</a:t>
            </a:r>
          </a:p>
          <a:p>
            <a:pPr algn="r" rtl="1"/>
            <a:r>
              <a:rPr lang="he-IL" sz="1600" dirty="0"/>
              <a:t>האימות הפורמלי והסינתזה מהווים יכולת מאוד גבוהה עקב כך שהם יודעים לחשב עד ה"אין סוף" ולהבטיח שמקרה </a:t>
            </a:r>
            <a:r>
              <a:rPr lang="he-IL" sz="1600" dirty="0" err="1"/>
              <a:t>מסויים</a:t>
            </a:r>
            <a:r>
              <a:rPr lang="he-IL" sz="1600" dirty="0"/>
              <a:t> יקרה "תמיד" או "אף פעם" או "לא ב100 צעדים הקרובים".</a:t>
            </a:r>
          </a:p>
          <a:p>
            <a:pPr algn="r" rtl="1"/>
            <a:endParaRPr lang="he-IL" sz="1600" dirty="0"/>
          </a:p>
          <a:p>
            <a:pPr algn="r" rtl="1"/>
            <a:r>
              <a:rPr lang="he-IL" sz="1600" dirty="0"/>
              <a:t>בחרנו להשתמש במשחק מרדף השוטרים והגנב על מנת </a:t>
            </a:r>
            <a:r>
              <a:rPr lang="he-IL" sz="1600" dirty="0" err="1"/>
              <a:t>להדגגים</a:t>
            </a:r>
            <a:r>
              <a:rPr lang="he-IL" sz="1600" dirty="0"/>
              <a:t> אימות פורמלי על אסטרטגיות משחק שאנו פיתחנו. במשחק זה הגנב נדרש לברוח משוטרים על לוח ומטרת השוטרים הינה לתפוס אותו, ולאחר שמפתחים אסטרטגיה לשוטרים כיצד לנהוג ניתן לבצע אימות פורמלי וסינתזה כדי לוודא האם וכמה אסטרטגיה זו תהיה מוצלחת.</a:t>
            </a:r>
          </a:p>
          <a:p>
            <a:pPr algn="r" rtl="1"/>
            <a:endParaRPr lang="he-IL" sz="1600" dirty="0"/>
          </a:p>
          <a:p>
            <a:pPr algn="r" rtl="1"/>
            <a:r>
              <a:rPr lang="he-IL" sz="1600" dirty="0"/>
              <a:t>את הפרויקט פיתחנו בשפת </a:t>
            </a:r>
            <a:r>
              <a:rPr lang="en-US" sz="1600" dirty="0"/>
              <a:t>python</a:t>
            </a:r>
            <a:r>
              <a:rPr lang="he-IL" sz="1600" dirty="0"/>
              <a:t> באמצעות </a:t>
            </a:r>
            <a:r>
              <a:rPr lang="en-US" sz="1600" dirty="0" err="1"/>
              <a:t>Vscode</a:t>
            </a:r>
            <a:r>
              <a:rPr lang="he-IL" sz="1600" dirty="0"/>
              <a:t> כאשר השתמשנו בכלי </a:t>
            </a:r>
            <a:r>
              <a:rPr lang="en-US" sz="1600" dirty="0" err="1"/>
              <a:t>nuXmv</a:t>
            </a:r>
            <a:r>
              <a:rPr lang="he-IL" sz="1600" dirty="0"/>
              <a:t> שנראה בהמשך שהינו אחד הכלים החשובים ביותר שאיתו מבצעים את האימות הפורמלי. בנוסף שילבנו יכולות של </a:t>
            </a:r>
            <a:r>
              <a:rPr lang="en-US" sz="1600" dirty="0"/>
              <a:t>GUI</a:t>
            </a:r>
            <a:r>
              <a:rPr lang="he-IL" sz="1600" dirty="0"/>
              <a:t> במהלך התוכנית על מנת להדגים את תוצאות הריצה של התוכנה באופן ויזואלי ויותר נוח לעין.</a:t>
            </a:r>
          </a:p>
          <a:p>
            <a:pPr algn="r" rtl="1"/>
            <a:endParaRPr lang="he-IL" sz="1600" b="1" dirty="0"/>
          </a:p>
          <a:p>
            <a:pPr algn="r" rtl="1"/>
            <a:endParaRPr lang="he-IL" sz="1600" b="1" dirty="0"/>
          </a:p>
          <a:p>
            <a:pPr algn="r" rtl="1"/>
            <a:endParaRPr lang="he-IL" sz="1600" b="1" dirty="0"/>
          </a:p>
          <a:p>
            <a:pPr algn="r" rtl="1"/>
            <a:endParaRPr lang="he-IL" sz="1600" b="1" dirty="0"/>
          </a:p>
          <a:p>
            <a:pPr algn="r" rtl="1"/>
            <a:endParaRPr lang="he-IL" sz="1600" b="1" dirty="0"/>
          </a:p>
          <a:p>
            <a:pPr algn="r" rtl="1"/>
            <a:endParaRPr lang="he-IL" sz="2800" b="1" dirty="0"/>
          </a:p>
          <a:p>
            <a:pPr algn="r" rtl="1"/>
            <a:endParaRPr lang="he-IL" sz="1400" b="1" dirty="0"/>
          </a:p>
        </p:txBody>
      </p:sp>
      <p:pic>
        <p:nvPicPr>
          <p:cNvPr id="3" name="Picture 2" descr="A screenshot of a computer&#10;&#10;Description automatically generated">
            <a:extLst>
              <a:ext uri="{FF2B5EF4-FFF2-40B4-BE49-F238E27FC236}">
                <a16:creationId xmlns:a16="http://schemas.microsoft.com/office/drawing/2014/main" id="{FF4E64A4-CA7A-6706-D17B-E7D2925A09AC}"/>
              </a:ext>
            </a:extLst>
          </p:cNvPr>
          <p:cNvPicPr>
            <a:picLocks noChangeAspect="1"/>
          </p:cNvPicPr>
          <p:nvPr/>
        </p:nvPicPr>
        <p:blipFill>
          <a:blip r:embed="rId3">
            <a:extLst>
              <a:ext uri="{28A0092B-C50C-407E-A947-70E740481C1C}">
                <a14:useLocalDpi xmlns:a14="http://schemas.microsoft.com/office/drawing/2010/main" val="0"/>
              </a:ext>
            </a:extLst>
          </a:blip>
          <a:srcRect l="37692" t="17832" r="38601" b="23347"/>
          <a:stretch/>
        </p:blipFill>
        <p:spPr>
          <a:xfrm>
            <a:off x="8073958" y="3883576"/>
            <a:ext cx="2052536" cy="2864692"/>
          </a:xfrm>
          <a:prstGeom prst="rect">
            <a:avLst/>
          </a:prstGeom>
        </p:spPr>
      </p:pic>
      <p:pic>
        <p:nvPicPr>
          <p:cNvPr id="6" name="Picture 5">
            <a:extLst>
              <a:ext uri="{FF2B5EF4-FFF2-40B4-BE49-F238E27FC236}">
                <a16:creationId xmlns:a16="http://schemas.microsoft.com/office/drawing/2014/main" id="{63FD3A87-94FB-A858-4457-14658900E027}"/>
              </a:ext>
            </a:extLst>
          </p:cNvPr>
          <p:cNvPicPr>
            <a:picLocks noChangeAspect="1"/>
          </p:cNvPicPr>
          <p:nvPr/>
        </p:nvPicPr>
        <p:blipFill>
          <a:blip r:embed="rId4"/>
          <a:srcRect l="21463" t="32340" r="65213" b="59291"/>
          <a:stretch/>
        </p:blipFill>
        <p:spPr>
          <a:xfrm>
            <a:off x="2206556" y="4503906"/>
            <a:ext cx="5083666" cy="1796025"/>
          </a:xfrm>
          <a:prstGeom prst="rect">
            <a:avLst/>
          </a:prstGeom>
        </p:spPr>
      </p:pic>
    </p:spTree>
    <p:extLst>
      <p:ext uri="{BB962C8B-B14F-4D97-AF65-F5344CB8AC3E}">
        <p14:creationId xmlns:p14="http://schemas.microsoft.com/office/powerpoint/2010/main" val="18973575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F506DAD-5367-79CD-6027-E51DCDF7305F}"/>
              </a:ext>
            </a:extLst>
          </p:cNvPr>
          <p:cNvSpPr txBox="1"/>
          <p:nvPr/>
        </p:nvSpPr>
        <p:spPr>
          <a:xfrm>
            <a:off x="0" y="0"/>
            <a:ext cx="12192000" cy="1077218"/>
          </a:xfrm>
          <a:prstGeom prst="rect">
            <a:avLst/>
          </a:prstGeom>
          <a:noFill/>
        </p:spPr>
        <p:txBody>
          <a:bodyPr wrap="square" rtlCol="1">
            <a:spAutoFit/>
          </a:bodyPr>
          <a:lstStyle/>
          <a:p>
            <a:pPr algn="r" rtl="1"/>
            <a:r>
              <a:rPr lang="he-IL" sz="3200" b="1" dirty="0"/>
              <a:t>סיכום:</a:t>
            </a:r>
          </a:p>
          <a:p>
            <a:pPr algn="r" rtl="1"/>
            <a:endParaRPr lang="he-IL" sz="3200" b="1" dirty="0"/>
          </a:p>
        </p:txBody>
      </p:sp>
    </p:spTree>
    <p:extLst>
      <p:ext uri="{BB962C8B-B14F-4D97-AF65-F5344CB8AC3E}">
        <p14:creationId xmlns:p14="http://schemas.microsoft.com/office/powerpoint/2010/main" val="39937721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F506DAD-5367-79CD-6027-E51DCDF7305F}"/>
              </a:ext>
            </a:extLst>
          </p:cNvPr>
          <p:cNvSpPr txBox="1"/>
          <p:nvPr/>
        </p:nvSpPr>
        <p:spPr>
          <a:xfrm>
            <a:off x="0" y="0"/>
            <a:ext cx="12192000" cy="1077218"/>
          </a:xfrm>
          <a:prstGeom prst="rect">
            <a:avLst/>
          </a:prstGeom>
          <a:noFill/>
        </p:spPr>
        <p:txBody>
          <a:bodyPr wrap="square" rtlCol="1">
            <a:spAutoFit/>
          </a:bodyPr>
          <a:lstStyle/>
          <a:p>
            <a:pPr algn="r" rtl="1"/>
            <a:r>
              <a:rPr lang="he-IL" sz="3200" b="1" dirty="0"/>
              <a:t>שאלות:</a:t>
            </a:r>
          </a:p>
          <a:p>
            <a:pPr algn="r" rtl="1"/>
            <a:endParaRPr lang="he-IL" sz="3200" b="1" dirty="0"/>
          </a:p>
        </p:txBody>
      </p:sp>
    </p:spTree>
    <p:extLst>
      <p:ext uri="{BB962C8B-B14F-4D97-AF65-F5344CB8AC3E}">
        <p14:creationId xmlns:p14="http://schemas.microsoft.com/office/powerpoint/2010/main" val="20945193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5F19150-9D38-B801-2240-664EFDB8A68B}"/>
              </a:ext>
            </a:extLst>
          </p:cNvPr>
          <p:cNvSpPr txBox="1"/>
          <p:nvPr/>
        </p:nvSpPr>
        <p:spPr>
          <a:xfrm>
            <a:off x="0" y="0"/>
            <a:ext cx="12192000" cy="5755422"/>
          </a:xfrm>
          <a:prstGeom prst="rect">
            <a:avLst/>
          </a:prstGeom>
          <a:noFill/>
        </p:spPr>
        <p:txBody>
          <a:bodyPr wrap="square" rtlCol="1">
            <a:spAutoFit/>
          </a:bodyPr>
          <a:lstStyle/>
          <a:p>
            <a:pPr algn="r" rtl="1"/>
            <a:r>
              <a:rPr lang="he-IL" sz="3200" b="1" dirty="0"/>
              <a:t>הבנת המשחק שוטרים וגנבים:</a:t>
            </a:r>
          </a:p>
          <a:p>
            <a:pPr algn="r" rtl="1"/>
            <a:endParaRPr lang="he-IL" sz="1600" b="1" dirty="0"/>
          </a:p>
          <a:p>
            <a:pPr algn="r" rtl="1"/>
            <a:r>
              <a:rPr lang="he-IL" sz="1600" dirty="0"/>
              <a:t>למשחק שוטרים וגנבים ישנם </a:t>
            </a:r>
            <a:r>
              <a:rPr lang="he-IL" sz="1600" dirty="0" err="1"/>
              <a:t>ווראציות</a:t>
            </a:r>
            <a:r>
              <a:rPr lang="he-IL" sz="1600" dirty="0"/>
              <a:t> שונות ומגוונות. </a:t>
            </a:r>
            <a:r>
              <a:rPr lang="he-IL" sz="1600" dirty="0" err="1"/>
              <a:t>הווראציה</a:t>
            </a:r>
            <a:r>
              <a:rPr lang="he-IL" sz="1600" dirty="0"/>
              <a:t> שבה בחרנו להשתמש שבפרויקט שלנו הינה משתנה בין שלבי הפרויקט.</a:t>
            </a:r>
          </a:p>
          <a:p>
            <a:pPr algn="r" rtl="1"/>
            <a:endParaRPr lang="he-IL" sz="1600" dirty="0"/>
          </a:p>
          <a:p>
            <a:pPr algn="r" rtl="1"/>
            <a:r>
              <a:rPr lang="he-IL" sz="1600" dirty="0"/>
              <a:t>הרעיון הבסיסי הוא שהמשחק מרובע על לוח מרובע בגודל </a:t>
            </a:r>
            <a:r>
              <a:rPr lang="he-IL" sz="1600" dirty="0" err="1"/>
              <a:t>מסויים</a:t>
            </a:r>
            <a:r>
              <a:rPr lang="he-IL" sz="1600" dirty="0"/>
              <a:t> ועליו מוצבים מספר </a:t>
            </a:r>
            <a:r>
              <a:rPr lang="he-IL" sz="1600" dirty="0" err="1"/>
              <a:t>מסויים</a:t>
            </a:r>
            <a:r>
              <a:rPr lang="he-IL" sz="1600" dirty="0"/>
              <a:t> של שוטרים וגנב אחד במיקומים שונים שנבחרים מראש (הם גם יכולים להיות רנדומליים).</a:t>
            </a:r>
          </a:p>
          <a:p>
            <a:pPr algn="r" rtl="1"/>
            <a:r>
              <a:rPr lang="he-IL" sz="1600" dirty="0"/>
              <a:t>המשחק מתבצע בכך שהשוטרים יכולים לבצע מהלך של תזוזה בצעד אחד לכיוונים- למעלה, למטה, ימינה ושמאלה (לא באלכסון). ולאחר מכן הגנב יכול לבצע תזוזה לפי אותו עיקרון. המגבלה הבסיסית הינה כמובן גבולות הלוח שאף שחקן לא יכול לחרוג מהם.</a:t>
            </a:r>
          </a:p>
          <a:p>
            <a:pPr algn="r" rtl="1"/>
            <a:endParaRPr lang="he-IL" sz="1600" dirty="0"/>
          </a:p>
          <a:p>
            <a:pPr algn="r" rtl="1"/>
            <a:r>
              <a:rPr lang="he-IL" sz="1600" dirty="0"/>
              <a:t>במשחק שלנו אין נקודת יציאה לגנב ולכן קיימות 2 אפשרויות, אפשרות אחת שבה יתקיים מרדף אינסופי ויוכח בעצם שלאחר מספר </a:t>
            </a:r>
            <a:r>
              <a:rPr lang="he-IL" sz="1600" dirty="0" err="1"/>
              <a:t>מסויים</a:t>
            </a:r>
            <a:r>
              <a:rPr lang="he-IL" sz="1600" dirty="0"/>
              <a:t> של תורות אנו חוזרים לעמדות הגנב והשוטרים הראשוניות ולכן המצב יחזור על עצמו חלילה ולעולם הגנב לא </a:t>
            </a:r>
            <a:r>
              <a:rPr lang="he-IL" sz="1600" dirty="0" err="1"/>
              <a:t>יתפס</a:t>
            </a:r>
            <a:r>
              <a:rPr lang="he-IL" sz="1600" dirty="0"/>
              <a:t>. אפשרות שנייה תהיה מקרה שבו אחד השוטרים יתפוס את הגנב.</a:t>
            </a:r>
          </a:p>
          <a:p>
            <a:pPr algn="r" rtl="1"/>
            <a:endParaRPr lang="he-IL" sz="1600" dirty="0"/>
          </a:p>
          <a:p>
            <a:pPr algn="r" rtl="1"/>
            <a:r>
              <a:rPr lang="he-IL" sz="1600" dirty="0"/>
              <a:t>בהמשך נראה שבתחילת הפרויקט התעסקנו עם לוח פשוט של שוטר אחד וגנב אחד.</a:t>
            </a:r>
          </a:p>
          <a:p>
            <a:pPr algn="r" rtl="1"/>
            <a:endParaRPr lang="he-IL" sz="1600" dirty="0"/>
          </a:p>
          <a:p>
            <a:pPr algn="r" rtl="1"/>
            <a:r>
              <a:rPr lang="he-IL" sz="1600" dirty="0"/>
              <a:t>בהמשך הוספנו מגבלה נוספת של קירות- המשמעות של קיר הינה שלא השוטר ולא הגנב יכולים לעבור את הקיר.</a:t>
            </a:r>
          </a:p>
          <a:p>
            <a:pPr algn="r" rtl="1"/>
            <a:endParaRPr lang="he-IL" sz="1600" dirty="0"/>
          </a:p>
          <a:p>
            <a:pPr algn="r" rtl="1"/>
            <a:r>
              <a:rPr lang="he-IL" sz="1600" dirty="0"/>
              <a:t>בנוסף גם הגדלנו את מספר השוטרים ל2.</a:t>
            </a:r>
          </a:p>
          <a:p>
            <a:pPr algn="r" rtl="1"/>
            <a:endParaRPr lang="he-IL" sz="1600" dirty="0"/>
          </a:p>
          <a:p>
            <a:pPr algn="r" rtl="1"/>
            <a:r>
              <a:rPr lang="he-IL" sz="1600" dirty="0"/>
              <a:t>בהמשך גם הוספנו קירות מסוג מיוחד שנקראים "קיר כיכר" שבעצם מייצגים כיכר- בהמשך נראה המשעות של קיר "כיכר" לעניין אסטרטגיית </a:t>
            </a:r>
            <a:r>
              <a:rPr lang="he-IL" sz="1600" dirty="0" err="1"/>
              <a:t>תונעת</a:t>
            </a:r>
            <a:r>
              <a:rPr lang="he-IL" sz="1600" dirty="0"/>
              <a:t> השוטרים והאימות הפורמלי.</a:t>
            </a:r>
          </a:p>
          <a:p>
            <a:pPr algn="r" rtl="1"/>
            <a:endParaRPr lang="he-IL" sz="1600" b="1" dirty="0"/>
          </a:p>
        </p:txBody>
      </p:sp>
      <p:pic>
        <p:nvPicPr>
          <p:cNvPr id="3" name="Picture 2" descr="A screenshot of a computer&#10;&#10;Description automatically generated">
            <a:extLst>
              <a:ext uri="{FF2B5EF4-FFF2-40B4-BE49-F238E27FC236}">
                <a16:creationId xmlns:a16="http://schemas.microsoft.com/office/drawing/2014/main" id="{AFB936B1-ADBB-DFAC-133D-96EE476EC1C4}"/>
              </a:ext>
            </a:extLst>
          </p:cNvPr>
          <p:cNvPicPr>
            <a:picLocks noChangeAspect="1"/>
          </p:cNvPicPr>
          <p:nvPr/>
        </p:nvPicPr>
        <p:blipFill>
          <a:blip r:embed="rId2">
            <a:extLst>
              <a:ext uri="{28A0092B-C50C-407E-A947-70E740481C1C}">
                <a14:useLocalDpi xmlns:a14="http://schemas.microsoft.com/office/drawing/2010/main" val="0"/>
              </a:ext>
            </a:extLst>
          </a:blip>
          <a:srcRect l="23856" t="25532" r="59069" b="55886"/>
          <a:stretch/>
        </p:blipFill>
        <p:spPr>
          <a:xfrm>
            <a:off x="408561" y="5196615"/>
            <a:ext cx="2714017" cy="1661385"/>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171238E5-BAC8-B665-5C05-A9716DEDC5AB}"/>
              </a:ext>
            </a:extLst>
          </p:cNvPr>
          <p:cNvPicPr>
            <a:picLocks noChangeAspect="1"/>
          </p:cNvPicPr>
          <p:nvPr/>
        </p:nvPicPr>
        <p:blipFill>
          <a:blip r:embed="rId3">
            <a:extLst>
              <a:ext uri="{28A0092B-C50C-407E-A947-70E740481C1C}">
                <a14:useLocalDpi xmlns:a14="http://schemas.microsoft.com/office/drawing/2010/main" val="0"/>
              </a:ext>
            </a:extLst>
          </a:blip>
          <a:srcRect l="25449" t="28582" r="59632" b="58085"/>
          <a:stretch/>
        </p:blipFill>
        <p:spPr>
          <a:xfrm>
            <a:off x="5281696" y="5284827"/>
            <a:ext cx="3045180" cy="1530910"/>
          </a:xfrm>
          <a:prstGeom prst="rect">
            <a:avLst/>
          </a:prstGeom>
        </p:spPr>
      </p:pic>
    </p:spTree>
    <p:extLst>
      <p:ext uri="{BB962C8B-B14F-4D97-AF65-F5344CB8AC3E}">
        <p14:creationId xmlns:p14="http://schemas.microsoft.com/office/powerpoint/2010/main" val="34885295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366FC0-34B2-5775-07C0-762557B86C95}"/>
              </a:ext>
            </a:extLst>
          </p:cNvPr>
          <p:cNvSpPr txBox="1"/>
          <p:nvPr/>
        </p:nvSpPr>
        <p:spPr>
          <a:xfrm>
            <a:off x="1" y="0"/>
            <a:ext cx="12192000" cy="5262979"/>
          </a:xfrm>
          <a:prstGeom prst="rect">
            <a:avLst/>
          </a:prstGeom>
          <a:noFill/>
        </p:spPr>
        <p:txBody>
          <a:bodyPr wrap="square" rtlCol="1">
            <a:spAutoFit/>
          </a:bodyPr>
          <a:lstStyle/>
          <a:p>
            <a:pPr algn="r" rtl="1"/>
            <a:r>
              <a:rPr lang="he-IL" sz="3200" b="1" dirty="0"/>
              <a:t>מה הוא אימות פורמלי:</a:t>
            </a:r>
          </a:p>
          <a:p>
            <a:pPr algn="r" rtl="1"/>
            <a:endParaRPr lang="he-IL" sz="3200" b="1" dirty="0"/>
          </a:p>
          <a:p>
            <a:pPr algn="r" rtl="1"/>
            <a:r>
              <a:rPr lang="he-IL" sz="1600" dirty="0"/>
              <a:t>בעולם פיתוח התוכנה והחומרה כפי שידוע ישנן בדיקות מוצר. בתעשייה ובפיתוח לכל מוצר שיוצר מתבצעת בדיקה על פי קריטריונים ומקרי קצה שחלקם אמנם חריגים מאוד- אך הם עדיין מוגדרים </a:t>
            </a:r>
            <a:r>
              <a:rPr lang="he-IL" sz="1600" dirty="0" err="1"/>
              <a:t>וספצפיים</a:t>
            </a:r>
            <a:r>
              <a:rPr lang="he-IL" sz="1600" dirty="0"/>
              <a:t> מאוד.</a:t>
            </a:r>
          </a:p>
          <a:p>
            <a:pPr algn="r" rtl="1"/>
            <a:r>
              <a:rPr lang="he-IL" sz="1600" dirty="0"/>
              <a:t>הבעיה בתחום הבדיקה שבניגוד לתחום האימות- לא ניתן להוכיח בשום צורה את ההשלכה של הצלחה או כישלון בבדיקת מקרה </a:t>
            </a:r>
            <a:r>
              <a:rPr lang="he-IL" sz="1600" dirty="0" err="1"/>
              <a:t>מסויים</a:t>
            </a:r>
            <a:r>
              <a:rPr lang="he-IL" sz="1600" dirty="0"/>
              <a:t> למקרה אחר.</a:t>
            </a:r>
          </a:p>
          <a:p>
            <a:pPr algn="r" rtl="1"/>
            <a:r>
              <a:rPr lang="he-IL" sz="1600" dirty="0"/>
              <a:t>תכונה זו של הבדיקה הינה בעייתית משום שכדי להגיע למצב שבו אנו מוודאים שהמוצר מוכן ולא יתרחשו בו תקלות, אנו נאלץ לבצע בדיקות שיכסו כל מקרה אפשרי- דבר זה מאוד מסובך שכן הוא דורש לכסות מקרים רבים של ריצת המוצר כולל ריצה לאחר חישובים וזמן רב שקשה להגיע אליו במציאות.</a:t>
            </a:r>
          </a:p>
          <a:p>
            <a:pPr algn="r" rtl="1"/>
            <a:r>
              <a:rPr lang="he-IL" sz="1600" dirty="0"/>
              <a:t>על מנת להתמודד עם כל אלו- בנוסף </a:t>
            </a:r>
            <a:r>
              <a:rPr lang="he-IL" sz="1600" dirty="0" err="1"/>
              <a:t>לתחןם</a:t>
            </a:r>
            <a:r>
              <a:rPr lang="he-IL" sz="1600" dirty="0"/>
              <a:t> הבדיקה נכנס גם תחום האימות וגם זה הפורמלי שבו אנו מתעסקים.</a:t>
            </a:r>
          </a:p>
          <a:p>
            <a:pPr algn="r" rtl="1"/>
            <a:r>
              <a:rPr lang="he-IL" sz="1600" dirty="0"/>
              <a:t>מטרת האימות הפורמלי הינה לוודא באמצעות כלים מתמטיים שונים שתקינות המערכת וריצתה תקרה כמתוכנן בכל מצב ואם ישנם מצבים שלא אז נדע על כאלו ומתי הם קורים.</a:t>
            </a:r>
          </a:p>
          <a:p>
            <a:pPr algn="r" rtl="1"/>
            <a:r>
              <a:rPr lang="he-IL" sz="1600" dirty="0"/>
              <a:t>בפרויקט שלנו נתעסק בעיקר בשיטת ה</a:t>
            </a:r>
            <a:r>
              <a:rPr lang="en-US" sz="1600" dirty="0"/>
              <a:t>model checking</a:t>
            </a:r>
            <a:r>
              <a:rPr lang="he-IL" sz="1600" dirty="0"/>
              <a:t> שהרעיון שלה הינו לקחת מוצר או בעיה ובאמצעות בדיקה מוקפדת של הכללים והתנאים שלה, ניתן להגיע למצב שנדע כיצד המוצר מתנהג תמיד.</a:t>
            </a:r>
          </a:p>
          <a:p>
            <a:pPr algn="r" rtl="1"/>
            <a:r>
              <a:rPr lang="he-IL" sz="1600" dirty="0"/>
              <a:t>בעצן הרעיון הוא שלכל מצב בזמן הריצה- תהיה טבלת מעברים מסודרת שעל פיה ה</a:t>
            </a:r>
          </a:p>
          <a:p>
            <a:pPr algn="r" rtl="1"/>
            <a:r>
              <a:rPr lang="en-US" sz="1600" dirty="0"/>
              <a:t>model </a:t>
            </a:r>
            <a:r>
              <a:rPr lang="en-US" sz="1600" dirty="0" err="1"/>
              <a:t>chcking</a:t>
            </a:r>
            <a:r>
              <a:rPr lang="he-IL" sz="1600" dirty="0"/>
              <a:t> ירוץ ובכך יבדוק לאילו מצבים הוא מגיע.</a:t>
            </a:r>
          </a:p>
          <a:p>
            <a:pPr algn="r" rtl="1"/>
            <a:r>
              <a:rPr lang="he-IL" sz="1600" dirty="0"/>
              <a:t>הרעיון הוא שלאימות פורמלי דרושות מיומנויות והבנה יותר מתמטית ומבחינת מעברים </a:t>
            </a:r>
          </a:p>
          <a:p>
            <a:pPr algn="r" rtl="1"/>
            <a:r>
              <a:rPr lang="he-IL" sz="1600" dirty="0"/>
              <a:t>של המוצר וזאת </a:t>
            </a:r>
            <a:r>
              <a:rPr lang="he-IL" sz="1600" dirty="0" err="1"/>
              <a:t>בניגול</a:t>
            </a:r>
            <a:r>
              <a:rPr lang="he-IL" sz="1600" dirty="0"/>
              <a:t> לבדיקה שדורשת את הפעלת המוצר בסיטואציות שונות.</a:t>
            </a:r>
          </a:p>
          <a:p>
            <a:pPr algn="r" rtl="1"/>
            <a:endParaRPr lang="he-IL" sz="1600" dirty="0"/>
          </a:p>
          <a:p>
            <a:pPr algn="r" rtl="1"/>
            <a:endParaRPr lang="he-IL" sz="1600" dirty="0"/>
          </a:p>
          <a:p>
            <a:pPr algn="r" rtl="1"/>
            <a:r>
              <a:rPr lang="he-IL" sz="1600" dirty="0"/>
              <a:t> </a:t>
            </a:r>
          </a:p>
        </p:txBody>
      </p:sp>
      <p:pic>
        <p:nvPicPr>
          <p:cNvPr id="3" name="Picture 2">
            <a:extLst>
              <a:ext uri="{FF2B5EF4-FFF2-40B4-BE49-F238E27FC236}">
                <a16:creationId xmlns:a16="http://schemas.microsoft.com/office/drawing/2014/main" id="{1FF398ED-DAA2-9F67-F876-08E93934F70B}"/>
              </a:ext>
            </a:extLst>
          </p:cNvPr>
          <p:cNvPicPr>
            <a:picLocks noChangeAspect="1"/>
          </p:cNvPicPr>
          <p:nvPr/>
        </p:nvPicPr>
        <p:blipFill>
          <a:blip r:embed="rId2"/>
          <a:stretch>
            <a:fillRect/>
          </a:stretch>
        </p:blipFill>
        <p:spPr>
          <a:xfrm>
            <a:off x="428016" y="3732354"/>
            <a:ext cx="4163439" cy="3061249"/>
          </a:xfrm>
          <a:prstGeom prst="rect">
            <a:avLst/>
          </a:prstGeom>
        </p:spPr>
      </p:pic>
      <p:pic>
        <p:nvPicPr>
          <p:cNvPr id="5" name="Picture 4">
            <a:extLst>
              <a:ext uri="{FF2B5EF4-FFF2-40B4-BE49-F238E27FC236}">
                <a16:creationId xmlns:a16="http://schemas.microsoft.com/office/drawing/2014/main" id="{F14F5DA5-E0CF-0DC1-E91E-15F5ADA73393}"/>
              </a:ext>
            </a:extLst>
          </p:cNvPr>
          <p:cNvPicPr>
            <a:picLocks noChangeAspect="1"/>
          </p:cNvPicPr>
          <p:nvPr/>
        </p:nvPicPr>
        <p:blipFill>
          <a:blip r:embed="rId3"/>
          <a:stretch>
            <a:fillRect/>
          </a:stretch>
        </p:blipFill>
        <p:spPr>
          <a:xfrm>
            <a:off x="5476671" y="4492557"/>
            <a:ext cx="4649823" cy="2365443"/>
          </a:xfrm>
          <a:prstGeom prst="rect">
            <a:avLst/>
          </a:prstGeom>
        </p:spPr>
      </p:pic>
    </p:spTree>
    <p:extLst>
      <p:ext uri="{BB962C8B-B14F-4D97-AF65-F5344CB8AC3E}">
        <p14:creationId xmlns:p14="http://schemas.microsoft.com/office/powerpoint/2010/main" val="5446501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91100-7D95-DF9A-7317-010D3887D755}"/>
              </a:ext>
            </a:extLst>
          </p:cNvPr>
          <p:cNvSpPr txBox="1"/>
          <p:nvPr/>
        </p:nvSpPr>
        <p:spPr>
          <a:xfrm>
            <a:off x="0" y="0"/>
            <a:ext cx="12192000" cy="6001643"/>
          </a:xfrm>
          <a:prstGeom prst="rect">
            <a:avLst/>
          </a:prstGeom>
          <a:noFill/>
        </p:spPr>
        <p:txBody>
          <a:bodyPr wrap="square" rtlCol="1">
            <a:spAutoFit/>
          </a:bodyPr>
          <a:lstStyle/>
          <a:p>
            <a:pPr algn="r" rtl="1"/>
            <a:r>
              <a:rPr lang="he-IL" sz="3200" b="1" dirty="0"/>
              <a:t>הרלוונטיות של המשחק שוטרים וגנבים לאימות פורמלי:</a:t>
            </a:r>
            <a:endParaRPr lang="en-US" sz="3200" b="1" dirty="0"/>
          </a:p>
          <a:p>
            <a:pPr algn="r" rtl="1"/>
            <a:endParaRPr lang="en-US" sz="3200" b="1" dirty="0"/>
          </a:p>
          <a:p>
            <a:pPr algn="r" rtl="1"/>
            <a:r>
              <a:rPr lang="he-IL" sz="1600" dirty="0"/>
              <a:t>אימות פורמלי וסינתזה נועדים בסופו של דבר להוכיח שפיתוח של מוצר עובד כפי שמצפים. ולכן על מנת </a:t>
            </a:r>
            <a:r>
              <a:rPr lang="he-IL" sz="1600" dirty="0" err="1"/>
              <a:t>לשתמש</a:t>
            </a:r>
            <a:r>
              <a:rPr lang="he-IL" sz="1600" dirty="0"/>
              <a:t> באימות פורמלי בצורה הטובה ביותר שלו ראשית אנו צריכים ליצור מוצר שאותו אנו רוצים לבדוק. במקרה שלנו המוצר נועד לפתור את המקרה של כיצד נגיע לניצחון של השוטרים במשחק, דהיינו שאחד השוטרים יצליח לתפוס את הגנב. המוצק בעצם יהיה האסטרטגיה שבה השוטרים יפעלו בתורם על מנת להגיע לניצחון זה.</a:t>
            </a:r>
          </a:p>
          <a:p>
            <a:pPr algn="r" rtl="1"/>
            <a:r>
              <a:rPr lang="he-IL" sz="1600" dirty="0"/>
              <a:t>כדי לבדוק שאסטרטגיה </a:t>
            </a:r>
            <a:r>
              <a:rPr lang="he-IL" sz="1600" dirty="0" err="1"/>
              <a:t>מסויימת</a:t>
            </a:r>
            <a:r>
              <a:rPr lang="he-IL" sz="1600" dirty="0"/>
              <a:t> נכונה לשוטרים אנו רוצים לוודא אם בשלב כלשהו במשחק- גם אחרי המון צעדים השוטרים יתפסו את הגנב, או שמא קיימת אפשרות שבה הגנב יצליח להתחמק מהשוטרים במרדף אינסופי.</a:t>
            </a:r>
          </a:p>
          <a:p>
            <a:pPr algn="r" rtl="1"/>
            <a:endParaRPr lang="he-IL" sz="1600" dirty="0"/>
          </a:p>
          <a:p>
            <a:pPr algn="r" rtl="1"/>
            <a:r>
              <a:rPr lang="he-IL" sz="1600" dirty="0"/>
              <a:t>על מנת לכסות את כל המקרים הללו אנו משתמשים ב</a:t>
            </a:r>
            <a:r>
              <a:rPr lang="en-US" sz="1600" dirty="0"/>
              <a:t>model checking</a:t>
            </a:r>
            <a:r>
              <a:rPr lang="he-IL" sz="1600" dirty="0"/>
              <a:t> באמצעות </a:t>
            </a:r>
            <a:r>
              <a:rPr lang="en-US" sz="1600" dirty="0" err="1"/>
              <a:t>nuXmv</a:t>
            </a:r>
            <a:r>
              <a:rPr lang="he-IL" sz="1600" dirty="0"/>
              <a:t> הרעיון של </a:t>
            </a:r>
            <a:r>
              <a:rPr lang="he-IL" sz="1600" dirty="0" err="1"/>
              <a:t>מודך</a:t>
            </a:r>
            <a:r>
              <a:rPr lang="he-IL" sz="1600" dirty="0"/>
              <a:t> זה שמצד אחד הוא חייב לקבל </a:t>
            </a:r>
            <a:r>
              <a:rPr lang="he-IL" sz="1600" dirty="0" err="1"/>
              <a:t>פחרוט</a:t>
            </a:r>
            <a:r>
              <a:rPr lang="he-IL" sz="1600" dirty="0"/>
              <a:t> של מהם התנועות האפשריות והמגבלות הקיימות של כל מצב, אך ברגע שהוא מקבל את כל המידע הוא מהווה כלי חזק ביותר על מנת לבצע אימות פורמלי ולנבא את תוצאת המשחק תחת הכללים </a:t>
            </a:r>
            <a:r>
              <a:rPr lang="he-IL" sz="1600" dirty="0" err="1"/>
              <a:t>הרלונטיים</a:t>
            </a:r>
            <a:r>
              <a:rPr lang="he-IL" sz="1600" dirty="0"/>
              <a:t>.</a:t>
            </a:r>
          </a:p>
          <a:p>
            <a:pPr algn="r" rtl="1"/>
            <a:endParaRPr lang="he-IL" sz="1600" dirty="0"/>
          </a:p>
          <a:p>
            <a:pPr algn="r" rtl="1"/>
            <a:r>
              <a:rPr lang="he-IL" sz="1600" dirty="0"/>
              <a:t>בסופו של דבר משחק שוטרים וגנבים יהיה מכונת מצבים סופית, משום שלכל מצב (שזהו מיקום השוטרים והגנב) יהיו מעברים מוגדרים למצב הבא (התנועות החוקיות של השוטרים והגנב והגרת התור של מי עכשיו על מנת שיזוז) ומגבלות (כמו קצה הלוח או קיר) כל זה תחת אסטרטגיה שמוגדרת לשוטרים כיצד לנהוג בכל מצב.</a:t>
            </a:r>
          </a:p>
          <a:p>
            <a:pPr algn="r" rtl="1"/>
            <a:endParaRPr lang="he-IL" sz="1600" dirty="0"/>
          </a:p>
          <a:p>
            <a:pPr algn="r" rtl="1"/>
            <a:r>
              <a:rPr lang="he-IL" sz="1600" dirty="0"/>
              <a:t>בנוסף השתמשנו בסינתזה על המשחק- תחת הרעיון שקיימים מצבים מנצחים לשוטר (שהשוטר והגנב דורכים באותו המקום), ומשם אנחנו עוברים לכלל התרחישים האפשריים כדי לבצע את </a:t>
            </a:r>
            <a:r>
              <a:rPr lang="he-IL" sz="1600" dirty="0" err="1"/>
              <a:t>הסינטזה</a:t>
            </a:r>
            <a:r>
              <a:rPr lang="he-IL" sz="1600" dirty="0"/>
              <a:t> כפי שנראה בהמשך.</a:t>
            </a:r>
          </a:p>
          <a:p>
            <a:pPr algn="r" rtl="1"/>
            <a:endParaRPr lang="he-IL" sz="1600" dirty="0"/>
          </a:p>
          <a:p>
            <a:pPr algn="r" rtl="1"/>
            <a:r>
              <a:rPr lang="he-IL" sz="1600" dirty="0"/>
              <a:t>כך באמצעות השימוש שבמשחק זה- אנו מצד אחד מכסים </a:t>
            </a:r>
            <a:r>
              <a:rPr lang="he-IL" sz="1600" dirty="0" err="1"/>
              <a:t>אספקטיים</a:t>
            </a:r>
            <a:r>
              <a:rPr lang="he-IL" sz="1600" dirty="0"/>
              <a:t> רבים של האימות הפורמלי </a:t>
            </a:r>
            <a:r>
              <a:rPr lang="he-IL" sz="1600" dirty="0" err="1"/>
              <a:t>והסינטזה</a:t>
            </a:r>
            <a:r>
              <a:rPr lang="he-IL" sz="1600" dirty="0"/>
              <a:t> אבל מצד שני מפשטים את ההבנה שלהם באופן ברור וקל להבנה וגם לעין על ידי </a:t>
            </a:r>
            <a:r>
              <a:rPr lang="en-US" sz="1600" dirty="0"/>
              <a:t>  .GUI  </a:t>
            </a:r>
            <a:endParaRPr lang="he-IL" sz="1600" dirty="0"/>
          </a:p>
          <a:p>
            <a:pPr algn="r" rtl="1"/>
            <a:endParaRPr lang="he-IL" sz="1600" dirty="0"/>
          </a:p>
        </p:txBody>
      </p:sp>
    </p:spTree>
    <p:extLst>
      <p:ext uri="{BB962C8B-B14F-4D97-AF65-F5344CB8AC3E}">
        <p14:creationId xmlns:p14="http://schemas.microsoft.com/office/powerpoint/2010/main" val="22938939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F506DAD-5367-79CD-6027-E51DCDF7305F}"/>
              </a:ext>
            </a:extLst>
          </p:cNvPr>
          <p:cNvSpPr txBox="1"/>
          <p:nvPr/>
        </p:nvSpPr>
        <p:spPr>
          <a:xfrm>
            <a:off x="0" y="0"/>
            <a:ext cx="11974749" cy="6494085"/>
          </a:xfrm>
          <a:prstGeom prst="rect">
            <a:avLst/>
          </a:prstGeom>
          <a:noFill/>
        </p:spPr>
        <p:txBody>
          <a:bodyPr wrap="square" rtlCol="1">
            <a:spAutoFit/>
          </a:bodyPr>
          <a:lstStyle/>
          <a:p>
            <a:pPr algn="r" rtl="1"/>
            <a:r>
              <a:rPr lang="he-IL" sz="3200" b="1" dirty="0"/>
              <a:t>הכלי </a:t>
            </a:r>
            <a:r>
              <a:rPr lang="en-US" sz="3200" b="1" dirty="0" err="1"/>
              <a:t>nuXmv</a:t>
            </a:r>
            <a:r>
              <a:rPr lang="he-IL" sz="3200" b="1" dirty="0"/>
              <a:t> ומדוע לבחור בו:</a:t>
            </a:r>
          </a:p>
          <a:p>
            <a:pPr algn="r" rtl="1"/>
            <a:endParaRPr lang="he-IL" sz="3200" b="1" dirty="0"/>
          </a:p>
          <a:p>
            <a:pPr algn="r" rtl="1"/>
            <a:r>
              <a:rPr lang="en-US" sz="1600" dirty="0" err="1"/>
              <a:t>nuXmv</a:t>
            </a:r>
            <a:r>
              <a:rPr lang="he-IL" sz="1600" dirty="0"/>
              <a:t> הוא </a:t>
            </a:r>
            <a:r>
              <a:rPr lang="en-US" sz="1600" dirty="0"/>
              <a:t>symbolic model checker</a:t>
            </a:r>
            <a:r>
              <a:rPr lang="he-IL" sz="1600" dirty="0"/>
              <a:t> .</a:t>
            </a:r>
          </a:p>
          <a:p>
            <a:pPr algn="r" rtl="1"/>
            <a:r>
              <a:rPr lang="en-US" sz="1600" dirty="0"/>
              <a:t>Model checking</a:t>
            </a:r>
            <a:r>
              <a:rPr lang="he-IL" sz="1600" dirty="0"/>
              <a:t> כפי שהזכרנו- הינה טכניקה באימות פורמלי שנועדה לוודא האם מערכת </a:t>
            </a:r>
            <a:r>
              <a:rPr lang="he-IL" sz="1600" dirty="0" err="1"/>
              <a:t>תעמןד</a:t>
            </a:r>
            <a:r>
              <a:rPr lang="he-IL" sz="1600" dirty="0"/>
              <a:t> בדרישות שהוגדרו לה או לא. בשיטה זו אנו בודקים את כלל המצבים האפשריים של המוצר או המערכת על </a:t>
            </a:r>
            <a:r>
              <a:rPr lang="he-IL" sz="1600" dirty="0" err="1"/>
              <a:t>מנצת</a:t>
            </a:r>
            <a:r>
              <a:rPr lang="he-IL" sz="1600" dirty="0"/>
              <a:t> לכסות את כל המרים בזמן ריצתה.</a:t>
            </a:r>
          </a:p>
          <a:p>
            <a:pPr algn="r" rtl="1"/>
            <a:endParaRPr lang="he-IL" sz="1600" dirty="0"/>
          </a:p>
          <a:p>
            <a:pPr algn="r" rtl="1"/>
            <a:r>
              <a:rPr lang="he-IL" sz="1600" dirty="0"/>
              <a:t>ה</a:t>
            </a:r>
            <a:r>
              <a:rPr lang="en-US" sz="1600" dirty="0" err="1"/>
              <a:t>nunXmv</a:t>
            </a:r>
            <a:r>
              <a:rPr lang="he-IL" sz="1600" dirty="0"/>
              <a:t> מייצר קבצי </a:t>
            </a:r>
            <a:r>
              <a:rPr lang="en-US" sz="1600" dirty="0" err="1"/>
              <a:t>smv</a:t>
            </a:r>
            <a:r>
              <a:rPr lang="he-IL" sz="1600" dirty="0"/>
              <a:t> שמטרתם לבצע </a:t>
            </a:r>
            <a:r>
              <a:rPr lang="en-US" sz="1600" dirty="0"/>
              <a:t>symbolic model checking</a:t>
            </a:r>
            <a:r>
              <a:rPr lang="he-IL" sz="1600" dirty="0"/>
              <a:t> . קובץ ה</a:t>
            </a:r>
            <a:r>
              <a:rPr lang="en-US" sz="1600" dirty="0" err="1"/>
              <a:t>smv</a:t>
            </a:r>
            <a:r>
              <a:rPr lang="en-US" sz="1600" dirty="0"/>
              <a:t> (</a:t>
            </a:r>
            <a:r>
              <a:rPr lang="en-US" sz="1600" dirty="0" err="1"/>
              <a:t>Symbilic</a:t>
            </a:r>
            <a:r>
              <a:rPr lang="en-US" sz="1600" dirty="0"/>
              <a:t> Model Verifier)</a:t>
            </a:r>
            <a:r>
              <a:rPr lang="he-IL" sz="1600" dirty="0"/>
              <a:t> יתאר את מבנה המוצר וההתנהגות שלו באופן פורמלי.</a:t>
            </a:r>
          </a:p>
          <a:p>
            <a:pPr algn="r" rtl="1"/>
            <a:r>
              <a:rPr lang="he-IL" sz="1600" dirty="0"/>
              <a:t>כעת נדון במושגים חשובים שמרכיבים כמעט כל קובץ </a:t>
            </a:r>
            <a:r>
              <a:rPr lang="en-US" sz="1600" dirty="0" err="1"/>
              <a:t>smv</a:t>
            </a:r>
            <a:r>
              <a:rPr lang="he-IL" sz="1600" dirty="0"/>
              <a:t> שבהם גם נעסוק כמובן באימות הפורמלי של המשחק שוטרים וגנבים שפרויקט שלנו.</a:t>
            </a:r>
          </a:p>
          <a:p>
            <a:pPr algn="r" rtl="1"/>
            <a:r>
              <a:rPr lang="he-IL" sz="1600" b="1" dirty="0" err="1"/>
              <a:t>ספסיפיקציה</a:t>
            </a:r>
            <a:r>
              <a:rPr lang="he-IL" sz="1600" b="1" dirty="0"/>
              <a:t> (</a:t>
            </a:r>
            <a:r>
              <a:rPr lang="en-US" sz="1600" b="1" dirty="0"/>
              <a:t>LTL</a:t>
            </a:r>
            <a:r>
              <a:rPr lang="he-IL" sz="1600" b="1" dirty="0"/>
              <a:t> ו</a:t>
            </a:r>
            <a:r>
              <a:rPr lang="en-US" sz="1600" b="1" dirty="0"/>
              <a:t>CTL</a:t>
            </a:r>
            <a:r>
              <a:rPr lang="he-IL" sz="1600" b="1" dirty="0"/>
              <a:t>): </a:t>
            </a:r>
            <a:r>
              <a:rPr lang="he-IL" sz="1600" dirty="0"/>
              <a:t>נועדה לבדוק כיצד המוצר יתנהג במצבי </a:t>
            </a:r>
            <a:r>
              <a:rPr lang="he-IL" sz="1600" dirty="0" err="1"/>
              <a:t>מבויימים</a:t>
            </a:r>
            <a:r>
              <a:rPr lang="he-IL" sz="1600" dirty="0"/>
              <a:t> מבחינת הזמן. כך לדוגמא נוכל לשאול מה יתרחש לבסוף, או באינסוף, או שיחזור על עצמו </a:t>
            </a:r>
            <a:r>
              <a:rPr lang="he-IL" sz="1600" dirty="0" err="1"/>
              <a:t>וכו</a:t>
            </a:r>
            <a:r>
              <a:rPr lang="he-IL" sz="1600" dirty="0"/>
              <a:t>.</a:t>
            </a:r>
          </a:p>
          <a:p>
            <a:pPr algn="r" rtl="1"/>
            <a:r>
              <a:rPr lang="he-IL" sz="1600" dirty="0"/>
              <a:t>ה </a:t>
            </a:r>
            <a:r>
              <a:rPr lang="en-US" sz="1600" dirty="0"/>
              <a:t>LTL</a:t>
            </a:r>
            <a:r>
              <a:rPr lang="he-IL" sz="1600" dirty="0"/>
              <a:t> מייצג את הזמן בכל הסיטואציות האפשריות, ואילו ה</a:t>
            </a:r>
            <a:r>
              <a:rPr lang="en-US" sz="1600" dirty="0"/>
              <a:t>CTL</a:t>
            </a:r>
            <a:r>
              <a:rPr lang="he-IL" sz="1600" dirty="0"/>
              <a:t> ייצג את הזמן לפי פיצול למקרים. כך לדוגמא אם נשאל- "האם בסוף השוטר יתפוס את הגנב מתישהו, אזי </a:t>
            </a:r>
            <a:r>
              <a:rPr lang="he-IL" sz="1600" dirty="0" err="1"/>
              <a:t>שהספסיפקציה</a:t>
            </a:r>
            <a:r>
              <a:rPr lang="he-IL" sz="1600" dirty="0"/>
              <a:t> תהיה </a:t>
            </a:r>
            <a:r>
              <a:rPr lang="en-US" sz="1600" dirty="0"/>
              <a:t>LTL</a:t>
            </a:r>
            <a:r>
              <a:rPr lang="he-IL" sz="1600" dirty="0"/>
              <a:t> אבל אם נשאל, "האם קיים מקרה אחד שבו הגנב לא </a:t>
            </a:r>
            <a:r>
              <a:rPr lang="he-IL" sz="1600" dirty="0" err="1"/>
              <a:t>יתפס</a:t>
            </a:r>
            <a:r>
              <a:rPr lang="he-IL" sz="1600" dirty="0"/>
              <a:t> אף פעם" הרי שהתפצלנו למקרה ספציפי שכזה ורק עליו אנו שואלים אם אף פעם לא תהיה תפיסה וזהו ה</a:t>
            </a:r>
            <a:r>
              <a:rPr lang="en-US" sz="1600" dirty="0"/>
              <a:t>CTL </a:t>
            </a:r>
            <a:r>
              <a:rPr lang="he-IL" sz="1600" dirty="0"/>
              <a:t> .</a:t>
            </a:r>
          </a:p>
          <a:p>
            <a:pPr algn="r" rtl="1"/>
            <a:r>
              <a:rPr lang="he-IL" sz="1600" b="1" dirty="0" err="1"/>
              <a:t>איתחול</a:t>
            </a:r>
            <a:r>
              <a:rPr lang="he-IL" sz="1600" b="1" dirty="0"/>
              <a:t>: </a:t>
            </a:r>
            <a:r>
              <a:rPr lang="he-IL" sz="1600" dirty="0"/>
              <a:t>בכל קובץ </a:t>
            </a:r>
            <a:r>
              <a:rPr lang="en-US" sz="1600" dirty="0" err="1"/>
              <a:t>smv</a:t>
            </a:r>
            <a:r>
              <a:rPr lang="he-IL" sz="1600" dirty="0"/>
              <a:t> הגדיר מצבים התחלתיים, כך לדוגמא מקרה של שוטרים וגנבים יגדיר מה הוא המיקום ההתחלתי של השוטרים והגנב.</a:t>
            </a:r>
          </a:p>
          <a:p>
            <a:pPr algn="r" rtl="1"/>
            <a:r>
              <a:rPr lang="he-IL" sz="1600" b="1" dirty="0"/>
              <a:t>משתנים: </a:t>
            </a:r>
            <a:r>
              <a:rPr lang="he-IL" sz="1600" dirty="0"/>
              <a:t>המשתנים יהיו חשובים על מנת לבצע מעקב אחרי מהלך המשחקים- משתנים אלו יכולים במקרה שלנו לייצג מיקומים אך לא רק, הם גם יכולים לייצג את המרחק הנוכחי בין השוטרים לגנב שנראה מדוע הוא רלוונטי </a:t>
            </a:r>
            <a:r>
              <a:rPr lang="he-IL" sz="1600" dirty="0" err="1"/>
              <a:t>וכו</a:t>
            </a:r>
            <a:r>
              <a:rPr lang="he-IL" sz="1600" dirty="0"/>
              <a:t>.</a:t>
            </a:r>
          </a:p>
          <a:p>
            <a:pPr algn="r" rtl="1"/>
            <a:r>
              <a:rPr lang="he-IL" sz="1600" b="1" dirty="0"/>
              <a:t>פונקציית מעברים: </a:t>
            </a:r>
            <a:r>
              <a:rPr lang="he-IL" sz="1600" dirty="0"/>
              <a:t>קריטית בכל </a:t>
            </a:r>
            <a:r>
              <a:rPr lang="en-US" sz="1600" dirty="0"/>
              <a:t>model checking </a:t>
            </a:r>
            <a:r>
              <a:rPr lang="he-IL" sz="1600" dirty="0"/>
              <a:t> משום שתמיד הבדיקה תדרוש לדעת באיזו חוקיות ניתן לעבור למצב הבא, כך במשחקים שוטרים וגנבים תהיה ההתנהגות של השוטר והחופשיות של הגנב לנוע לכל מקום בשביל ההוכחה.</a:t>
            </a:r>
          </a:p>
          <a:p>
            <a:pPr algn="r" rtl="1"/>
            <a:r>
              <a:rPr lang="en-US" sz="1600" b="1" dirty="0"/>
              <a:t>Justice</a:t>
            </a:r>
            <a:r>
              <a:rPr lang="he-IL" sz="1600" b="1" dirty="0"/>
              <a:t>: </a:t>
            </a:r>
            <a:r>
              <a:rPr lang="he-IL" sz="1600" dirty="0"/>
              <a:t>כלל שאנו בודקים כדי לוודא שמתישהו משהו יתקיים (המשחק עדיין יכול להמשיך אחרי), כך לדוגמא האם השוטרים יפגשו אחד עם השני בשלב </a:t>
            </a:r>
            <a:r>
              <a:rPr lang="he-IL" sz="1600" dirty="0" err="1"/>
              <a:t>מסויים</a:t>
            </a:r>
            <a:r>
              <a:rPr lang="he-IL" sz="1600" dirty="0"/>
              <a:t>.</a:t>
            </a:r>
          </a:p>
          <a:p>
            <a:pPr algn="r" rtl="1"/>
            <a:r>
              <a:rPr lang="en-US" sz="1600" b="1" dirty="0"/>
              <a:t>Compassion</a:t>
            </a:r>
            <a:r>
              <a:rPr lang="he-IL" sz="1600" b="1" dirty="0"/>
              <a:t>: </a:t>
            </a:r>
            <a:r>
              <a:rPr lang="he-IL" sz="1600" dirty="0"/>
              <a:t>מבטיח לנו שאן יש משהו שחוזר על עצמו פעמים רבות אז הוא יגרור משהו, כך לדוגמא אם תוכנה חוזרת ומבקשת גישה לקובץ אזי שבסוף היא תקבל.</a:t>
            </a:r>
          </a:p>
          <a:p>
            <a:pPr algn="r" rtl="1"/>
            <a:endParaRPr lang="en-US" sz="1600" b="1" dirty="0"/>
          </a:p>
        </p:txBody>
      </p:sp>
      <p:pic>
        <p:nvPicPr>
          <p:cNvPr id="1026" name="Picture 2" descr="NUXMV (@nuxmv) / X">
            <a:extLst>
              <a:ext uri="{FF2B5EF4-FFF2-40B4-BE49-F238E27FC236}">
                <a16:creationId xmlns:a16="http://schemas.microsoft.com/office/drawing/2014/main" id="{D87F0459-FCB3-61DF-32D4-E26078F64DA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80" t="36596" r="3050" b="31064"/>
          <a:stretch/>
        </p:blipFill>
        <p:spPr bwMode="auto">
          <a:xfrm>
            <a:off x="4651442" y="5886438"/>
            <a:ext cx="2889115" cy="9715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36076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computer&#10;&#10;Description automatically generated">
            <a:extLst>
              <a:ext uri="{FF2B5EF4-FFF2-40B4-BE49-F238E27FC236}">
                <a16:creationId xmlns:a16="http://schemas.microsoft.com/office/drawing/2014/main" id="{C36B2754-B0F6-5EEF-1A3B-58F2CA98FA52}"/>
              </a:ext>
            </a:extLst>
          </p:cNvPr>
          <p:cNvPicPr>
            <a:picLocks noChangeAspect="1"/>
          </p:cNvPicPr>
          <p:nvPr/>
        </p:nvPicPr>
        <p:blipFill>
          <a:blip r:embed="rId2">
            <a:extLst>
              <a:ext uri="{28A0092B-C50C-407E-A947-70E740481C1C}">
                <a14:useLocalDpi xmlns:a14="http://schemas.microsoft.com/office/drawing/2010/main" val="0"/>
              </a:ext>
            </a:extLst>
          </a:blip>
          <a:srcRect l="7763" t="20851" r="8644" b="6179"/>
          <a:stretch/>
        </p:blipFill>
        <p:spPr>
          <a:xfrm>
            <a:off x="1143942" y="643467"/>
            <a:ext cx="9904116" cy="5571065"/>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489415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F506DAD-5367-79CD-6027-E51DCDF7305F}"/>
              </a:ext>
            </a:extLst>
          </p:cNvPr>
          <p:cNvSpPr txBox="1"/>
          <p:nvPr/>
        </p:nvSpPr>
        <p:spPr>
          <a:xfrm>
            <a:off x="0" y="0"/>
            <a:ext cx="12192000" cy="7971413"/>
          </a:xfrm>
          <a:prstGeom prst="rect">
            <a:avLst/>
          </a:prstGeom>
          <a:noFill/>
        </p:spPr>
        <p:txBody>
          <a:bodyPr wrap="square" rtlCol="1">
            <a:spAutoFit/>
          </a:bodyPr>
          <a:lstStyle/>
          <a:p>
            <a:pPr algn="r" rtl="1"/>
            <a:r>
              <a:rPr lang="he-IL" sz="3200" b="1" dirty="0"/>
              <a:t>הסבר על אסטרטגיית צמצום מרחק מנהטן:</a:t>
            </a:r>
          </a:p>
          <a:p>
            <a:pPr algn="r" rtl="1"/>
            <a:endParaRPr lang="he-IL" sz="3200" b="1" dirty="0"/>
          </a:p>
          <a:p>
            <a:pPr algn="r" rtl="1"/>
            <a:r>
              <a:rPr lang="he-IL" sz="1600" dirty="0"/>
              <a:t>כפי שהוסבר מקודם, הרעיון היה לבחור אסטרטגיה שבה </a:t>
            </a:r>
            <a:r>
              <a:rPr lang="he-IL" sz="1600" dirty="0" err="1"/>
              <a:t>לדעתינו</a:t>
            </a:r>
            <a:r>
              <a:rPr lang="he-IL" sz="1600" dirty="0"/>
              <a:t> השוטרים ינצחו, ועליה לבצע את האימות הפורמלי.</a:t>
            </a:r>
          </a:p>
          <a:p>
            <a:pPr algn="r" rtl="1"/>
            <a:endParaRPr lang="he-IL" sz="1600" dirty="0"/>
          </a:p>
          <a:p>
            <a:pPr algn="r" rtl="1"/>
            <a:r>
              <a:rPr lang="he-IL" sz="1600" dirty="0"/>
              <a:t>האסטרטגיה שנבחרה בהתחלה למקרה הפשוט של השוטר והגנב אחד, ואף כפי שנראה בהמשך למקרים של שוטר ו2 גנבים הינה צמצום מרחק מנהטן.</a:t>
            </a:r>
          </a:p>
          <a:p>
            <a:pPr algn="r" rtl="1"/>
            <a:r>
              <a:rPr lang="he-IL" sz="1600" dirty="0"/>
              <a:t>מרחק מנהטן בעצן מהווה את החיבור של ההפרש בין ערכי </a:t>
            </a:r>
            <a:r>
              <a:rPr lang="he-IL" sz="1600" dirty="0" err="1"/>
              <a:t>קורדינטות</a:t>
            </a:r>
            <a:r>
              <a:rPr lang="he-IL" sz="1600" dirty="0"/>
              <a:t> ה</a:t>
            </a:r>
            <a:r>
              <a:rPr lang="en-US" sz="1600" dirty="0"/>
              <a:t>y</a:t>
            </a:r>
            <a:r>
              <a:rPr lang="he-IL" sz="1600" dirty="0"/>
              <a:t> של </a:t>
            </a:r>
            <a:r>
              <a:rPr lang="he-IL" sz="1600" dirty="0" err="1"/>
              <a:t>של</a:t>
            </a:r>
            <a:r>
              <a:rPr lang="he-IL" sz="1600" dirty="0"/>
              <a:t> 2 נקודות בחיבור ההפרש בין 2 </a:t>
            </a:r>
            <a:r>
              <a:rPr lang="he-IL" sz="1600" dirty="0" err="1"/>
              <a:t>קורדינטות</a:t>
            </a:r>
            <a:r>
              <a:rPr lang="he-IL" sz="1600" dirty="0"/>
              <a:t> הב</a:t>
            </a:r>
            <a:r>
              <a:rPr lang="en-US" sz="1600" dirty="0"/>
              <a:t>x</a:t>
            </a:r>
            <a:r>
              <a:rPr lang="he-IL" sz="1600" dirty="0"/>
              <a:t> ב2 הנקודות. כך לדוגמא מרחק המנהטן בין הנקודה </a:t>
            </a:r>
            <a:r>
              <a:rPr lang="en-US" sz="1600" dirty="0"/>
              <a:t>(3,4)</a:t>
            </a:r>
            <a:r>
              <a:rPr lang="he-IL" sz="1600" dirty="0"/>
              <a:t> לנקודה </a:t>
            </a:r>
            <a:r>
              <a:rPr lang="en-US" sz="1600" dirty="0"/>
              <a:t>(1,1)</a:t>
            </a:r>
            <a:r>
              <a:rPr lang="he-IL" sz="1600" dirty="0"/>
              <a:t> יהיה: </a:t>
            </a:r>
            <a:r>
              <a:rPr lang="en-US" sz="1600" dirty="0"/>
              <a:t>(y2-y1)+(x2-x1) = (4-1) + (3-1) = 5</a:t>
            </a:r>
            <a:r>
              <a:rPr lang="he-IL" sz="1600" dirty="0"/>
              <a:t> .</a:t>
            </a:r>
          </a:p>
          <a:p>
            <a:pPr algn="r" rtl="1"/>
            <a:r>
              <a:rPr lang="he-IL" sz="1600" dirty="0"/>
              <a:t>האסטרטגיה שבחרנו היא שבכל פעם השוטר בתורו יבדוק באיזה כיוון המרחק מנהטן שלו יצטמצם מהמרחק הנוכחי ולצעד שבו המרחק מצטמצם באופן המקסימלי אזי לשם הוא ילך.</a:t>
            </a:r>
          </a:p>
          <a:p>
            <a:pPr algn="r" rtl="1"/>
            <a:endParaRPr lang="he-IL" sz="1600" dirty="0"/>
          </a:p>
          <a:p>
            <a:pPr algn="r" rtl="1"/>
            <a:r>
              <a:rPr lang="he-IL" sz="1600" dirty="0"/>
              <a:t>אסטרטגיה זו הינה אחת האסטרטגיות  ידועות והמפורסמות למשחקים מסוג זה. חלק מהיתרונות של אסטרטגיה זו הינם:</a:t>
            </a:r>
          </a:p>
          <a:p>
            <a:pPr algn="r" rtl="1"/>
            <a:endParaRPr lang="he-IL" sz="1600" dirty="0"/>
          </a:p>
          <a:p>
            <a:pPr algn="r" rtl="1"/>
            <a:r>
              <a:rPr lang="he-IL" sz="1600" b="1" dirty="0"/>
              <a:t>התאמה לחוקי המשחק: </a:t>
            </a:r>
            <a:r>
              <a:rPr lang="he-IL" sz="1600" dirty="0"/>
              <a:t>נזכור שתזוזת השוטרים והגנב תהיה רק לאורך ולרוחב, כך שצמצום המרחק האמיתי שהוא לרוב אלכסוני, פחות רלוונטי לניצחון ואסטרטגיה בהתאם לחוקי המשחק- אנו רוצים למצוא את המרחק הקצר </a:t>
            </a:r>
            <a:r>
              <a:rPr lang="he-IL" sz="1600" dirty="0" err="1"/>
              <a:t>ביותק</a:t>
            </a:r>
            <a:r>
              <a:rPr lang="he-IL" sz="1600" dirty="0"/>
              <a:t> בחוקים הקיימים.</a:t>
            </a:r>
          </a:p>
          <a:p>
            <a:pPr algn="r" rtl="1"/>
            <a:r>
              <a:rPr lang="he-IL" sz="1600" b="1" dirty="0"/>
              <a:t>פשטות: </a:t>
            </a:r>
            <a:r>
              <a:rPr lang="he-IL" sz="1600" dirty="0"/>
              <a:t>ריצת ה</a:t>
            </a:r>
            <a:r>
              <a:rPr lang="en-US" sz="1600" dirty="0"/>
              <a:t>model checker</a:t>
            </a:r>
            <a:r>
              <a:rPr lang="he-IL" sz="1600" dirty="0"/>
              <a:t> בכלל ובקובץ </a:t>
            </a:r>
            <a:r>
              <a:rPr lang="en-US" sz="1600" dirty="0" err="1"/>
              <a:t>smv</a:t>
            </a:r>
            <a:r>
              <a:rPr lang="he-IL" sz="1600" dirty="0"/>
              <a:t> בפרט הינה סבוכה. חישוב פשוט של מרחק מנהטן שמהווה חיבור וחיסור בלבד יחסוך בו זמן רב.</a:t>
            </a:r>
          </a:p>
          <a:p>
            <a:pPr algn="r" rtl="1"/>
            <a:r>
              <a:rPr lang="he-IL" sz="1600" b="1" dirty="0"/>
              <a:t>הבטחת התרבות תמיד: </a:t>
            </a:r>
            <a:r>
              <a:rPr lang="he-IL" sz="1600" dirty="0"/>
              <a:t>באופן הכי פשוט ניתן </a:t>
            </a:r>
            <a:r>
              <a:rPr lang="he-IL" sz="1600" dirty="0" err="1"/>
              <a:t>לאמר</a:t>
            </a:r>
            <a:r>
              <a:rPr lang="he-IL" sz="1600" dirty="0"/>
              <a:t> שהכלל הביסי לכל אסטרטגיה שהוא התקרבות השוטר לגנב מתקיים.</a:t>
            </a:r>
          </a:p>
          <a:p>
            <a:pPr algn="r" rtl="1"/>
            <a:endParaRPr lang="he-IL" sz="1600" b="1" dirty="0"/>
          </a:p>
          <a:p>
            <a:pPr algn="r" rtl="1"/>
            <a:r>
              <a:rPr lang="he-IL" sz="1600" b="1" dirty="0"/>
              <a:t>חיסרון מרכזי מאוד בשיטה זאת שנראה בהמשך: </a:t>
            </a:r>
            <a:r>
              <a:rPr lang="he-IL" sz="1600" dirty="0"/>
              <a:t>אסטרטגיית צמצום מרחק מנהטן בלבד מתעלמת לחלוטין מ"תנאי השטח" בלוח כמו קירות, כך לדוגמא נוצרים מצבים בעיתיים שקיצור המרחק מנהטן מוביל לתוך קיר – דבר שכמובן אינו אפשרי או </a:t>
            </a:r>
            <a:r>
              <a:rPr lang="he-IL" sz="1600" dirty="0" err="1"/>
              <a:t>או</a:t>
            </a:r>
            <a:r>
              <a:rPr lang="he-IL" sz="1600" dirty="0"/>
              <a:t> מרדף אין סופי מיותר כמו ב "מקרה הכיכר ב2 שוטרים" כפי שנראה בהשמך.</a:t>
            </a:r>
          </a:p>
          <a:p>
            <a:pPr algn="r" rtl="1"/>
            <a:endParaRPr lang="he-IL" sz="1600" b="1" dirty="0"/>
          </a:p>
          <a:p>
            <a:pPr algn="r" rtl="1"/>
            <a:endParaRPr lang="he-IL" sz="1600" b="1" dirty="0"/>
          </a:p>
          <a:p>
            <a:pPr algn="r" rtl="1"/>
            <a:endParaRPr lang="he-IL" sz="3200" b="1" dirty="0"/>
          </a:p>
          <a:p>
            <a:pPr algn="r" rtl="1"/>
            <a:endParaRPr lang="he-IL" sz="1600" b="1" dirty="0"/>
          </a:p>
          <a:p>
            <a:pPr algn="r" rtl="1"/>
            <a:endParaRPr lang="he-IL" sz="3200" b="1" dirty="0"/>
          </a:p>
          <a:p>
            <a:pPr algn="r" rtl="1"/>
            <a:endParaRPr lang="he-IL" sz="1600" dirty="0"/>
          </a:p>
          <a:p>
            <a:pPr algn="r" rtl="1"/>
            <a:endParaRPr lang="he-IL" sz="3200" b="1" dirty="0"/>
          </a:p>
        </p:txBody>
      </p:sp>
    </p:spTree>
    <p:extLst>
      <p:ext uri="{BB962C8B-B14F-4D97-AF65-F5344CB8AC3E}">
        <p14:creationId xmlns:p14="http://schemas.microsoft.com/office/powerpoint/2010/main" val="16031699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E5074ED-05BB-2A56-9D53-17D300E1D1F3}"/>
              </a:ext>
            </a:extLst>
          </p:cNvPr>
          <p:cNvSpPr txBox="1"/>
          <p:nvPr/>
        </p:nvSpPr>
        <p:spPr>
          <a:xfrm>
            <a:off x="0" y="0"/>
            <a:ext cx="12192000" cy="7971413"/>
          </a:xfrm>
          <a:prstGeom prst="rect">
            <a:avLst/>
          </a:prstGeom>
          <a:noFill/>
        </p:spPr>
        <p:txBody>
          <a:bodyPr wrap="square" rtlCol="1">
            <a:spAutoFit/>
          </a:bodyPr>
          <a:lstStyle/>
          <a:p>
            <a:pPr algn="just" rtl="1"/>
            <a:r>
              <a:rPr lang="he-IL" sz="3200" b="1" dirty="0"/>
              <a:t>תרחיש של שוטר אחד ב</a:t>
            </a:r>
            <a:r>
              <a:rPr lang="en-US" sz="3200" b="1" dirty="0" err="1"/>
              <a:t>nuXmv</a:t>
            </a:r>
            <a:r>
              <a:rPr lang="he-IL" sz="3200" b="1" dirty="0"/>
              <a:t> :</a:t>
            </a:r>
          </a:p>
          <a:p>
            <a:pPr algn="just" rtl="1"/>
            <a:endParaRPr lang="he-IL" sz="3200" b="1" dirty="0"/>
          </a:p>
          <a:p>
            <a:pPr algn="just" rtl="1"/>
            <a:r>
              <a:rPr lang="he-IL" sz="1600" dirty="0"/>
              <a:t>בפרויקט שלנו כאמור התחלנו מהמקרה הפשוט שהוא משחק של לוח עם שוטר אחד וגנב אחד.</a:t>
            </a:r>
          </a:p>
          <a:p>
            <a:pPr algn="just" rtl="1"/>
            <a:endParaRPr lang="he-IL" sz="1600" dirty="0"/>
          </a:p>
          <a:p>
            <a:pPr algn="just" rtl="1"/>
            <a:r>
              <a:rPr lang="he-IL" sz="1600" dirty="0"/>
              <a:t>מבחינת הקוד- הרעיון כאן היה לכתוב קובץ </a:t>
            </a:r>
            <a:r>
              <a:rPr lang="he-IL" sz="1600" dirty="0" err="1"/>
              <a:t>בפייתון</a:t>
            </a:r>
            <a:r>
              <a:rPr lang="he-IL" sz="1600" dirty="0"/>
              <a:t> שיקרא </a:t>
            </a:r>
            <a:r>
              <a:rPr lang="en-US" sz="1600" dirty="0"/>
              <a:t>Model_genaretion.py</a:t>
            </a:r>
            <a:r>
              <a:rPr lang="he-IL" sz="1600" dirty="0"/>
              <a:t> שמטרתו תהיה </a:t>
            </a:r>
            <a:r>
              <a:rPr lang="he-IL" sz="1600" dirty="0" err="1"/>
              <a:t>תהיה</a:t>
            </a:r>
            <a:r>
              <a:rPr lang="he-IL" sz="1600" dirty="0"/>
              <a:t> לכתוב את הקובץ </a:t>
            </a:r>
            <a:r>
              <a:rPr lang="en-US" sz="1600" dirty="0" err="1"/>
              <a:t>smv</a:t>
            </a:r>
            <a:r>
              <a:rPr lang="he-IL" sz="1600" dirty="0"/>
              <a:t> שיבצע </a:t>
            </a:r>
            <a:r>
              <a:rPr lang="en-US" sz="1600" dirty="0"/>
              <a:t>model checking</a:t>
            </a:r>
            <a:r>
              <a:rPr lang="he-IL" sz="1600" dirty="0"/>
              <a:t> על המשחק אבל כמובן ישתנה בהתאם למצב המשחק.</a:t>
            </a:r>
          </a:p>
          <a:p>
            <a:pPr algn="just" rtl="1"/>
            <a:r>
              <a:rPr lang="he-IL" sz="1600" dirty="0"/>
              <a:t>המצב שיכול להשתנות בין כל משחק יהיה- גודל הלוח, מיקום השוטר, מיקום הגנב ומיקום הקירות.</a:t>
            </a:r>
          </a:p>
          <a:p>
            <a:pPr algn="just" rtl="1"/>
            <a:endParaRPr lang="he-IL" sz="1600" dirty="0"/>
          </a:p>
          <a:p>
            <a:pPr algn="just" rtl="1"/>
            <a:r>
              <a:rPr lang="he-IL" sz="1600" dirty="0"/>
              <a:t>הרעיון היה </a:t>
            </a:r>
            <a:r>
              <a:rPr lang="he-IL" sz="1600" dirty="0" err="1"/>
              <a:t>לתתת</a:t>
            </a:r>
            <a:r>
              <a:rPr lang="he-IL" sz="1600" dirty="0"/>
              <a:t> לקובץ </a:t>
            </a:r>
            <a:r>
              <a:rPr lang="en-US" sz="1600" dirty="0" err="1"/>
              <a:t>smv</a:t>
            </a:r>
            <a:r>
              <a:rPr lang="he-IL" sz="1600" dirty="0"/>
              <a:t> את המצב ההתחלתי של השוטר והגנב, ולוח (מירך של מערכים) </a:t>
            </a:r>
            <a:r>
              <a:rPr lang="he-IL" sz="1600" dirty="0" err="1"/>
              <a:t>בולאני</a:t>
            </a:r>
            <a:r>
              <a:rPr lang="he-IL" sz="1600" dirty="0"/>
              <a:t> של מיקומי הקירות.</a:t>
            </a:r>
          </a:p>
          <a:p>
            <a:pPr algn="just" rtl="1"/>
            <a:endParaRPr lang="he-IL" sz="1600" dirty="0"/>
          </a:p>
          <a:p>
            <a:pPr algn="just" rtl="1"/>
            <a:r>
              <a:rPr lang="he-IL" sz="1600" dirty="0"/>
              <a:t>כעת הרעיון הוא להסביר במקביל ל</a:t>
            </a:r>
            <a:r>
              <a:rPr lang="en-US" sz="1600" dirty="0" err="1"/>
              <a:t>smv</a:t>
            </a:r>
            <a:r>
              <a:rPr lang="he-IL" sz="1600" dirty="0"/>
              <a:t> שהגנב בתורו יכול לזוז להיכן שרוצה למען הבדיקה פרט למגבלה שכמובן אינו יכול להיות על קיר, (הכווננה </a:t>
            </a:r>
            <a:r>
              <a:rPr lang="he-IL" sz="1600" dirty="0" err="1"/>
              <a:t>שהמיקון</a:t>
            </a:r>
            <a:r>
              <a:rPr lang="he-IL" sz="1600" dirty="0"/>
              <a:t> שנגיע אליו בצעד הבא אינו יהיה </a:t>
            </a:r>
            <a:r>
              <a:rPr lang="en-US" sz="1600" dirty="0"/>
              <a:t>true</a:t>
            </a:r>
            <a:r>
              <a:rPr lang="he-IL" sz="1600" dirty="0"/>
              <a:t> בלוח הקירות).</a:t>
            </a:r>
          </a:p>
          <a:p>
            <a:pPr algn="just" rtl="1"/>
            <a:r>
              <a:rPr lang="he-IL" sz="1600" dirty="0"/>
              <a:t>כעת נשאר בכל תור שך השוטר לשמור את המשתנים שמייצגים את מרחק מנהטן בינו לבין הגנב, ו4 משתנים נוספים שיבדקו מה יהיה מרחק המנהטן אם נזוז- למעלה/למטה/ימינה/שמאלה. נשים לב שמשום שלא ניתן לצמצם מרחק מנהטן ביותר מאחד אזי שמובטח לי שאילו </a:t>
            </a:r>
            <a:r>
              <a:rPr lang="he-IL" sz="1600" dirty="0" err="1"/>
              <a:t>הליככה</a:t>
            </a:r>
            <a:r>
              <a:rPr lang="he-IL" sz="1600" dirty="0"/>
              <a:t> בכיוון כלשהו תצמצם את מרחק מנהטן אז </a:t>
            </a:r>
            <a:r>
              <a:rPr lang="he-IL" sz="1600" dirty="0" err="1"/>
              <a:t>כמבן</a:t>
            </a:r>
            <a:r>
              <a:rPr lang="he-IL" sz="1600" dirty="0"/>
              <a:t> שלכל היותר כיוונים אחרים יצמצמו אותו כמוהו (ב1) ולכן ניתן פושט לקחת את הכיוון הזה.</a:t>
            </a:r>
          </a:p>
          <a:p>
            <a:pPr algn="just" rtl="1"/>
            <a:r>
              <a:rPr lang="he-IL" sz="1600" dirty="0"/>
              <a:t>מיקומו החדש של השוטר יתעכן בתור הבא בהתאם </a:t>
            </a:r>
            <a:r>
              <a:rPr lang="he-IL" sz="1600" dirty="0" err="1"/>
              <a:t>לכיווון</a:t>
            </a:r>
            <a:r>
              <a:rPr lang="he-IL" sz="1600" dirty="0"/>
              <a:t> תזוזתו, כך גם כיוון הגנב.</a:t>
            </a:r>
          </a:p>
          <a:p>
            <a:pPr algn="just" rtl="1"/>
            <a:endParaRPr lang="he-IL" sz="1600" dirty="0"/>
          </a:p>
          <a:p>
            <a:pPr algn="just" rtl="1"/>
            <a:r>
              <a:rPr lang="he-IL" sz="1600" dirty="0"/>
              <a:t>על מנת להתגבר על הבעיה שתזוזת השוטר מתבססת על מיקום הגנב בתור הקודם, אך מיקום זה </a:t>
            </a:r>
            <a:r>
              <a:rPr lang="he-IL" sz="1600" dirty="0" err="1"/>
              <a:t>מתעגכן</a:t>
            </a:r>
            <a:r>
              <a:rPr lang="he-IL" sz="1600" dirty="0"/>
              <a:t> בתור הנוכחי, הגדרנו לכל מיקום משתנה זמני שמתעדכן ישר ועל בסיסו אנו עובדים.</a:t>
            </a:r>
          </a:p>
          <a:p>
            <a:pPr algn="just" rtl="1"/>
            <a:r>
              <a:rPr lang="he-IL" sz="1600" dirty="0"/>
              <a:t>בעיה הפוכה קיימת משום שהשוטר משחב את צמצום מרחק מנהטן על פי מיקום הגנב בתור הקודם ואנו פותרים אותה באותה הצורה.</a:t>
            </a:r>
          </a:p>
          <a:p>
            <a:pPr algn="just" rtl="1"/>
            <a:endParaRPr lang="he-IL" sz="1600" dirty="0"/>
          </a:p>
          <a:p>
            <a:pPr algn="just" rtl="1"/>
            <a:r>
              <a:rPr lang="he-IL" sz="1600" dirty="0"/>
              <a:t>ההגדרה שלנו שאותה אנו בודקים תהיה שנשאל האם המיקום של השוטר והגנב יהיו שווים מתישהו, (כמובן ב</a:t>
            </a:r>
            <a:r>
              <a:rPr lang="en-US" sz="1600" dirty="0"/>
              <a:t>LTL</a:t>
            </a:r>
            <a:r>
              <a:rPr lang="he-IL" sz="1600" dirty="0"/>
              <a:t> כי אנו בודקים את הפיצולים והאפשרויות).</a:t>
            </a:r>
          </a:p>
          <a:p>
            <a:pPr algn="just" rtl="1"/>
            <a:r>
              <a:rPr lang="he-IL" sz="1600" dirty="0"/>
              <a:t>אם נקבל </a:t>
            </a:r>
            <a:r>
              <a:rPr lang="en-US" sz="1600" dirty="0"/>
              <a:t>true</a:t>
            </a:r>
            <a:r>
              <a:rPr lang="he-IL" sz="1600" dirty="0"/>
              <a:t> זה אומר שלא משנה מה הגנב מה יעשה אז הוא </a:t>
            </a:r>
            <a:r>
              <a:rPr lang="he-IL" sz="1600" dirty="0" err="1"/>
              <a:t>יתפס</a:t>
            </a:r>
            <a:r>
              <a:rPr lang="he-IL" sz="1600" dirty="0"/>
              <a:t>. ואם נקבל </a:t>
            </a:r>
            <a:r>
              <a:rPr lang="en-US" sz="1600" dirty="0"/>
              <a:t>false</a:t>
            </a:r>
            <a:r>
              <a:rPr lang="he-IL" sz="1600" dirty="0"/>
              <a:t> אז נקבל דוגמא של מרדף אינסופי שבו הגנב לעולם לא </a:t>
            </a:r>
            <a:r>
              <a:rPr lang="he-IL" sz="1600" dirty="0" err="1"/>
              <a:t>יתפס</a:t>
            </a:r>
            <a:r>
              <a:rPr lang="he-IL" sz="1600" dirty="0"/>
              <a:t> (על ידי הצגת הלולאה). את תוצאה זו הצגנו בצורה יותר יפה על ידי הצגת כיוונים שאליהם השוטר והגנב הולכים.</a:t>
            </a:r>
          </a:p>
          <a:p>
            <a:pPr algn="just" rtl="1"/>
            <a:endParaRPr lang="he-IL" sz="3200" b="1" dirty="0"/>
          </a:p>
          <a:p>
            <a:pPr algn="just" rtl="1"/>
            <a:endParaRPr lang="he-IL" sz="3200" b="1" dirty="0"/>
          </a:p>
          <a:p>
            <a:pPr algn="just" rtl="1"/>
            <a:endParaRPr lang="he-IL" sz="3200" b="1" dirty="0"/>
          </a:p>
        </p:txBody>
      </p:sp>
    </p:spTree>
    <p:extLst>
      <p:ext uri="{BB962C8B-B14F-4D97-AF65-F5344CB8AC3E}">
        <p14:creationId xmlns:p14="http://schemas.microsoft.com/office/powerpoint/2010/main" val="36440779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227</TotalTime>
  <Words>2083</Words>
  <Application>Microsoft Office PowerPoint</Application>
  <PresentationFormat>Widescreen</PresentationFormat>
  <Paragraphs>133</Paragraphs>
  <Slides>21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Aptos</vt:lpstr>
      <vt:lpstr>Aptos Display</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Asaf Yitzhak Benor</dc:creator>
  <cp:lastModifiedBy>Asaf Yitzhak Benor</cp:lastModifiedBy>
  <cp:revision>39</cp:revision>
  <dcterms:created xsi:type="dcterms:W3CDTF">2024-09-09T21:11:37Z</dcterms:created>
  <dcterms:modified xsi:type="dcterms:W3CDTF">2024-09-12T00:13:14Z</dcterms:modified>
</cp:coreProperties>
</file>

<file path=docProps/thumbnail.jpeg>
</file>